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3.xml" ContentType="application/vnd.openxmlformats-officedocument.presentationml.notesSlide+xml"/>
  <Override PartName="/ppt/tags/tag8.xml" ContentType="application/vnd.openxmlformats-officedocument.presentationml.tags+xml"/>
  <Override PartName="/ppt/notesSlides/notesSlide4.xml" ContentType="application/vnd.openxmlformats-officedocument.presentationml.notesSlide+xml"/>
  <Override PartName="/ppt/tags/tag9.xml" ContentType="application/vnd.openxmlformats-officedocument.presentationml.tags+xml"/>
  <Override PartName="/ppt/notesSlides/notesSlide5.xml" ContentType="application/vnd.openxmlformats-officedocument.presentationml.notesSlide+xml"/>
  <Override PartName="/ppt/tags/tag10.xml" ContentType="application/vnd.openxmlformats-officedocument.presentationml.tags+xml"/>
  <Override PartName="/ppt/notesSlides/notesSlide6.xml" ContentType="application/vnd.openxmlformats-officedocument.presentationml.notesSlide+xml"/>
  <Override PartName="/ppt/tags/tag11.xml" ContentType="application/vnd.openxmlformats-officedocument.presentationml.tags+xml"/>
  <Override PartName="/ppt/notesSlides/notesSlide7.xml" ContentType="application/vnd.openxmlformats-officedocument.presentationml.notesSlide+xml"/>
  <Override PartName="/ppt/tags/tag12.xml" ContentType="application/vnd.openxmlformats-officedocument.presentationml.tags+xml"/>
  <Override PartName="/ppt/notesSlides/notesSlide8.xml" ContentType="application/vnd.openxmlformats-officedocument.presentationml.notesSlide+xml"/>
  <Override PartName="/ppt/tags/tag13.xml" ContentType="application/vnd.openxmlformats-officedocument.presentationml.tags+xml"/>
  <Override PartName="/ppt/notesSlides/notesSlide9.xml" ContentType="application/vnd.openxmlformats-officedocument.presentationml.notesSlide+xml"/>
  <Override PartName="/ppt/tags/tag14.xml" ContentType="application/vnd.openxmlformats-officedocument.presentationml.tags+xml"/>
  <Override PartName="/ppt/notesSlides/notesSlide10.xml" ContentType="application/vnd.openxmlformats-officedocument.presentationml.notesSlide+xml"/>
  <Override PartName="/ppt/tags/tag15.xml" ContentType="application/vnd.openxmlformats-officedocument.presentationml.tags+xml"/>
  <Override PartName="/ppt/notesSlides/notesSlide11.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notesSlides/notesSlide12.xml" ContentType="application/vnd.openxmlformats-officedocument.presentationml.notesSlide+xml"/>
  <Override PartName="/ppt/tags/tag18.xml" ContentType="application/vnd.openxmlformats-officedocument.presentationml.tags+xml"/>
  <Override PartName="/ppt/notesSlides/notesSlide13.xml" ContentType="application/vnd.openxmlformats-officedocument.presentationml.notesSlide+xml"/>
  <Override PartName="/ppt/tags/tag19.xml" ContentType="application/vnd.openxmlformats-officedocument.presentationml.tags+xml"/>
  <Override PartName="/ppt/notesSlides/notesSlide14.xml" ContentType="application/vnd.openxmlformats-officedocument.presentationml.notesSlide+xml"/>
  <Override PartName="/ppt/tags/tag20.xml" ContentType="application/vnd.openxmlformats-officedocument.presentationml.tags+xml"/>
  <Override PartName="/ppt/notesSlides/notesSlide15.xml" ContentType="application/vnd.openxmlformats-officedocument.presentationml.notesSlide+xml"/>
  <Override PartName="/ppt/tags/tag21.xml" ContentType="application/vnd.openxmlformats-officedocument.presentationml.tags+xml"/>
  <Override PartName="/ppt/notesSlides/notesSlide16.xml" ContentType="application/vnd.openxmlformats-officedocument.presentationml.notesSlide+xml"/>
  <Override PartName="/ppt/tags/tag22.xml" ContentType="application/vnd.openxmlformats-officedocument.presentationml.tags+xml"/>
  <Override PartName="/ppt/notesSlides/notesSlide17.xml" ContentType="application/vnd.openxmlformats-officedocument.presentationml.notesSlide+xml"/>
  <Override PartName="/ppt/tags/tag23.xml" ContentType="application/vnd.openxmlformats-officedocument.presentationml.tags+xml"/>
  <Override PartName="/ppt/notesSlides/notesSlide18.xml" ContentType="application/vnd.openxmlformats-officedocument.presentationml.notesSlide+xml"/>
  <Override PartName="/ppt/tags/tag24.xml" ContentType="application/vnd.openxmlformats-officedocument.presentationml.tags+xml"/>
  <Override PartName="/ppt/notesSlides/notesSlide19.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tags/tag25.xml" ContentType="application/vnd.openxmlformats-officedocument.presentationml.tags+xml"/>
  <Override PartName="/ppt/notesSlides/notesSlide20.xml" ContentType="application/vnd.openxmlformats-officedocument.presentationml.notesSlide+xml"/>
  <Override PartName="/ppt/tags/tag26.xml" ContentType="application/vnd.openxmlformats-officedocument.presentationml.tags+xml"/>
  <Override PartName="/ppt/notesSlides/notesSlide21.xml" ContentType="application/vnd.openxmlformats-officedocument.presentationml.notesSlide+xml"/>
  <Override PartName="/ppt/tags/tag27.xml" ContentType="application/vnd.openxmlformats-officedocument.presentationml.tags+xml"/>
  <Override PartName="/ppt/notesSlides/notesSlide22.xml" ContentType="application/vnd.openxmlformats-officedocument.presentationml.notesSlide+xml"/>
  <Override PartName="/ppt/tags/tag28.xml" ContentType="application/vnd.openxmlformats-officedocument.presentationml.tags+xml"/>
  <Override PartName="/ppt/notesSlides/notesSlide23.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notesSlides/notesSlide24.xml" ContentType="application/vnd.openxmlformats-officedocument.presentationml.notesSlide+xml"/>
  <Override PartName="/ppt/tags/tag31.xml" ContentType="application/vnd.openxmlformats-officedocument.presentationml.tags+xml"/>
  <Override PartName="/ppt/notesSlides/notesSlide25.xml" ContentType="application/vnd.openxmlformats-officedocument.presentationml.notesSlide+xml"/>
  <Override PartName="/ppt/tags/tag32.xml" ContentType="application/vnd.openxmlformats-officedocument.presentationml.tags+xml"/>
  <Override PartName="/ppt/notesSlides/notesSlide26.xml" ContentType="application/vnd.openxmlformats-officedocument.presentationml.notesSlide+xml"/>
  <Override PartName="/ppt/tags/tag33.xml" ContentType="application/vnd.openxmlformats-officedocument.presentationml.tags+xml"/>
  <Override PartName="/ppt/notesSlides/notesSlide27.xml" ContentType="application/vnd.openxmlformats-officedocument.presentationml.notesSlide+xml"/>
  <Override PartName="/ppt/tags/tag34.xml" ContentType="application/vnd.openxmlformats-officedocument.presentationml.tags+xml"/>
  <Override PartName="/ppt/notesSlides/notesSlide28.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notesSlides/notesSlide29.xml" ContentType="application/vnd.openxmlformats-officedocument.presentationml.notesSlide+xml"/>
  <Override PartName="/ppt/tags/tag37.xml" ContentType="application/vnd.openxmlformats-officedocument.presentationml.tags+xml"/>
  <Override PartName="/ppt/notesSlides/notesSlide30.xml" ContentType="application/vnd.openxmlformats-officedocument.presentationml.notesSlide+xml"/>
  <Override PartName="/ppt/tags/tag38.xml" ContentType="application/vnd.openxmlformats-officedocument.presentationml.tags+xml"/>
  <Override PartName="/ppt/notesSlides/notesSlide31.xml" ContentType="application/vnd.openxmlformats-officedocument.presentationml.notesSlide+xml"/>
  <Override PartName="/ppt/tags/tag39.xml" ContentType="application/vnd.openxmlformats-officedocument.presentationml.tags+xml"/>
  <Override PartName="/ppt/notesSlides/notesSlide32.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33.xml" ContentType="application/vnd.openxmlformats-officedocument.presentationml.notesSlide+xml"/>
  <Override PartName="/ppt/tags/tag43.xml" ContentType="application/vnd.openxmlformats-officedocument.presentationml.tags+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4"/>
  </p:notesMasterIdLst>
  <p:handoutMasterIdLst>
    <p:handoutMasterId r:id="rId45"/>
  </p:handoutMasterIdLst>
  <p:sldIdLst>
    <p:sldId id="267" r:id="rId2"/>
    <p:sldId id="269" r:id="rId3"/>
    <p:sldId id="325" r:id="rId4"/>
    <p:sldId id="271" r:id="rId5"/>
    <p:sldId id="273" r:id="rId6"/>
    <p:sldId id="274" r:id="rId7"/>
    <p:sldId id="307" r:id="rId8"/>
    <p:sldId id="275" r:id="rId9"/>
    <p:sldId id="331" r:id="rId10"/>
    <p:sldId id="277" r:id="rId11"/>
    <p:sldId id="312" r:id="rId12"/>
    <p:sldId id="279" r:id="rId13"/>
    <p:sldId id="318" r:id="rId14"/>
    <p:sldId id="282" r:id="rId15"/>
    <p:sldId id="320" r:id="rId16"/>
    <p:sldId id="306" r:id="rId17"/>
    <p:sldId id="284" r:id="rId18"/>
    <p:sldId id="323" r:id="rId19"/>
    <p:sldId id="327" r:id="rId20"/>
    <p:sldId id="285" r:id="rId21"/>
    <p:sldId id="319" r:id="rId22"/>
    <p:sldId id="317" r:id="rId23"/>
    <p:sldId id="294" r:id="rId24"/>
    <p:sldId id="330" r:id="rId25"/>
    <p:sldId id="321" r:id="rId26"/>
    <p:sldId id="288" r:id="rId27"/>
    <p:sldId id="324" r:id="rId28"/>
    <p:sldId id="297" r:id="rId29"/>
    <p:sldId id="308" r:id="rId30"/>
    <p:sldId id="298" r:id="rId31"/>
    <p:sldId id="299" r:id="rId32"/>
    <p:sldId id="300" r:id="rId33"/>
    <p:sldId id="301" r:id="rId34"/>
    <p:sldId id="304" r:id="rId35"/>
    <p:sldId id="302" r:id="rId36"/>
    <p:sldId id="303" r:id="rId37"/>
    <p:sldId id="328" r:id="rId38"/>
    <p:sldId id="329" r:id="rId39"/>
    <p:sldId id="332" r:id="rId40"/>
    <p:sldId id="333" r:id="rId41"/>
    <p:sldId id="334" r:id="rId42"/>
    <p:sldId id="335" r:id="rId43"/>
  </p:sldIdLst>
  <p:sldSz cx="9144000" cy="6858000" type="screen4x3"/>
  <p:notesSz cx="7010400" cy="9296400"/>
  <p:custDataLst>
    <p:tags r:id="rId46"/>
  </p:custDataLst>
  <p:defaultTextStyle>
    <a:defPPr>
      <a:defRPr lang="en-US"/>
    </a:defPPr>
    <a:lvl1pPr algn="l" defTabSz="457200" rtl="0" fontAlgn="base">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rin Gillette" initials="EG" lastIdx="12" clrIdx="0">
    <p:extLst>
      <p:ext uri="{19B8F6BF-5375-455C-9EA6-DF929625EA0E}">
        <p15:presenceInfo xmlns:p15="http://schemas.microsoft.com/office/powerpoint/2012/main" userId="S-1-5-21-614565923-1027956908-3001582966-68474" providerId="AD"/>
      </p:ext>
    </p:extLst>
  </p:cmAuthor>
  <p:cmAuthor id="2" name="Barbara McArdle" initials="BM" lastIdx="2" clrIdx="1">
    <p:extLst>
      <p:ext uri="{19B8F6BF-5375-455C-9EA6-DF929625EA0E}">
        <p15:presenceInfo xmlns:p15="http://schemas.microsoft.com/office/powerpoint/2012/main" userId="S-1-5-21-614565923-1027956908-3001582966-4658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04" autoAdjust="0"/>
    <p:restoredTop sz="80774" autoAdjust="0"/>
  </p:normalViewPr>
  <p:slideViewPr>
    <p:cSldViewPr snapToGrid="0" snapToObjects="1">
      <p:cViewPr varScale="1">
        <p:scale>
          <a:sx n="68" d="100"/>
          <a:sy n="68" d="100"/>
        </p:scale>
        <p:origin x="1853" y="7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92" d="100"/>
          <a:sy n="92" d="100"/>
        </p:scale>
        <p:origin x="3732"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246964459821548E-2"/>
          <c:y val="0.19912179296271298"/>
          <c:w val="0.92701618547681508"/>
          <c:h val="0.59162055990570561"/>
        </c:manualLayout>
      </c:layout>
      <c:barChart>
        <c:barDir val="col"/>
        <c:grouping val="clustered"/>
        <c:varyColors val="0"/>
        <c:ser>
          <c:idx val="0"/>
          <c:order val="0"/>
          <c:tx>
            <c:strRef>
              <c:f>'Coverage by DHB 2010-15'!$B$4</c:f>
              <c:strCache>
                <c:ptCount val="1"/>
                <c:pt idx="0">
                  <c:v>2010</c:v>
                </c:pt>
              </c:strCache>
            </c:strRef>
          </c:tx>
          <c:invertIfNegative val="0"/>
          <c:cat>
            <c:strRef>
              <c:f>'Coverage by DHB 2010-15'!$A$5:$A$25</c:f>
              <c:strCache>
                <c:ptCount val="21"/>
                <c:pt idx="0">
                  <c:v>Auckland</c:v>
                </c:pt>
                <c:pt idx="1">
                  <c:v>Bay of Plenty</c:v>
                </c:pt>
                <c:pt idx="2">
                  <c:v>Canterbury</c:v>
                </c:pt>
                <c:pt idx="3">
                  <c:v>Capital &amp; Coast</c:v>
                </c:pt>
                <c:pt idx="4">
                  <c:v>Counties Manukau</c:v>
                </c:pt>
                <c:pt idx="5">
                  <c:v>Hawkes Bay</c:v>
                </c:pt>
                <c:pt idx="6">
                  <c:v>Hutt Valley</c:v>
                </c:pt>
                <c:pt idx="7">
                  <c:v>Lakes</c:v>
                </c:pt>
                <c:pt idx="8">
                  <c:v>MidCentral</c:v>
                </c:pt>
                <c:pt idx="9">
                  <c:v>Nelson Marlborough</c:v>
                </c:pt>
                <c:pt idx="10">
                  <c:v>Northland</c:v>
                </c:pt>
                <c:pt idx="11">
                  <c:v>South Canterbury</c:v>
                </c:pt>
                <c:pt idx="12">
                  <c:v>Southern</c:v>
                </c:pt>
                <c:pt idx="13">
                  <c:v>Tairawhiti</c:v>
                </c:pt>
                <c:pt idx="14">
                  <c:v>Taranaki</c:v>
                </c:pt>
                <c:pt idx="15">
                  <c:v>Waikato</c:v>
                </c:pt>
                <c:pt idx="16">
                  <c:v>Wairarapa</c:v>
                </c:pt>
                <c:pt idx="17">
                  <c:v>Waitemata</c:v>
                </c:pt>
                <c:pt idx="18">
                  <c:v>West Coast</c:v>
                </c:pt>
                <c:pt idx="19">
                  <c:v>Whanganui</c:v>
                </c:pt>
                <c:pt idx="20">
                  <c:v>All DHBs</c:v>
                </c:pt>
              </c:strCache>
            </c:strRef>
          </c:cat>
          <c:val>
            <c:numRef>
              <c:f>'Coverage by DHB 2010-15'!$B$5:$B$25</c:f>
            </c:numRef>
          </c:val>
        </c:ser>
        <c:ser>
          <c:idx val="1"/>
          <c:order val="1"/>
          <c:tx>
            <c:strRef>
              <c:f>'Coverage by DHB 2010-15'!$C$4</c:f>
              <c:strCache>
                <c:ptCount val="1"/>
                <c:pt idx="0">
                  <c:v>2011</c:v>
                </c:pt>
              </c:strCache>
            </c:strRef>
          </c:tx>
          <c:invertIfNegative val="0"/>
          <c:cat>
            <c:strRef>
              <c:f>'Coverage by DHB 2010-15'!$A$5:$A$25</c:f>
              <c:strCache>
                <c:ptCount val="21"/>
                <c:pt idx="0">
                  <c:v>Auckland</c:v>
                </c:pt>
                <c:pt idx="1">
                  <c:v>Bay of Plenty</c:v>
                </c:pt>
                <c:pt idx="2">
                  <c:v>Canterbury</c:v>
                </c:pt>
                <c:pt idx="3">
                  <c:v>Capital &amp; Coast</c:v>
                </c:pt>
                <c:pt idx="4">
                  <c:v>Counties Manukau</c:v>
                </c:pt>
                <c:pt idx="5">
                  <c:v>Hawkes Bay</c:v>
                </c:pt>
                <c:pt idx="6">
                  <c:v>Hutt Valley</c:v>
                </c:pt>
                <c:pt idx="7">
                  <c:v>Lakes</c:v>
                </c:pt>
                <c:pt idx="8">
                  <c:v>MidCentral</c:v>
                </c:pt>
                <c:pt idx="9">
                  <c:v>Nelson Marlborough</c:v>
                </c:pt>
                <c:pt idx="10">
                  <c:v>Northland</c:v>
                </c:pt>
                <c:pt idx="11">
                  <c:v>South Canterbury</c:v>
                </c:pt>
                <c:pt idx="12">
                  <c:v>Southern</c:v>
                </c:pt>
                <c:pt idx="13">
                  <c:v>Tairawhiti</c:v>
                </c:pt>
                <c:pt idx="14">
                  <c:v>Taranaki</c:v>
                </c:pt>
                <c:pt idx="15">
                  <c:v>Waikato</c:v>
                </c:pt>
                <c:pt idx="16">
                  <c:v>Wairarapa</c:v>
                </c:pt>
                <c:pt idx="17">
                  <c:v>Waitemata</c:v>
                </c:pt>
                <c:pt idx="18">
                  <c:v>West Coast</c:v>
                </c:pt>
                <c:pt idx="19">
                  <c:v>Whanganui</c:v>
                </c:pt>
                <c:pt idx="20">
                  <c:v>All DHBs</c:v>
                </c:pt>
              </c:strCache>
            </c:strRef>
          </c:cat>
          <c:val>
            <c:numRef>
              <c:f>'Coverage by DHB 2010-15'!$C$5:$C$25</c:f>
            </c:numRef>
          </c:val>
        </c:ser>
        <c:dLbls>
          <c:showLegendKey val="0"/>
          <c:showVal val="0"/>
          <c:showCatName val="0"/>
          <c:showSerName val="0"/>
          <c:showPercent val="0"/>
          <c:showBubbleSize val="0"/>
        </c:dLbls>
        <c:gapWidth val="150"/>
        <c:axId val="369286736"/>
        <c:axId val="373376664"/>
      </c:barChart>
      <c:catAx>
        <c:axId val="369286736"/>
        <c:scaling>
          <c:orientation val="minMax"/>
        </c:scaling>
        <c:delete val="0"/>
        <c:axPos val="b"/>
        <c:numFmt formatCode="General" sourceLinked="0"/>
        <c:majorTickMark val="out"/>
        <c:minorTickMark val="none"/>
        <c:tickLblPos val="nextTo"/>
        <c:txPr>
          <a:bodyPr/>
          <a:lstStyle/>
          <a:p>
            <a:pPr>
              <a:defRPr sz="1000"/>
            </a:pPr>
            <a:endParaRPr lang="en-US"/>
          </a:p>
        </c:txPr>
        <c:crossAx val="373376664"/>
        <c:crosses val="autoZero"/>
        <c:auto val="1"/>
        <c:lblAlgn val="ctr"/>
        <c:lblOffset val="100"/>
        <c:noMultiLvlLbl val="0"/>
      </c:catAx>
      <c:valAx>
        <c:axId val="373376664"/>
        <c:scaling>
          <c:orientation val="minMax"/>
        </c:scaling>
        <c:delete val="0"/>
        <c:axPos val="l"/>
        <c:majorGridlines/>
        <c:numFmt formatCode="0%" sourceLinked="1"/>
        <c:majorTickMark val="out"/>
        <c:minorTickMark val="none"/>
        <c:tickLblPos val="nextTo"/>
        <c:txPr>
          <a:bodyPr/>
          <a:lstStyle/>
          <a:p>
            <a:pPr>
              <a:defRPr sz="1000"/>
            </a:pPr>
            <a:endParaRPr lang="en-US"/>
          </a:p>
        </c:txPr>
        <c:crossAx val="369286736"/>
        <c:crosses val="autoZero"/>
        <c:crossBetween val="between"/>
      </c:valAx>
    </c:plotArea>
    <c:legend>
      <c:legendPos val="r"/>
      <c:layout>
        <c:manualLayout>
          <c:xMode val="edge"/>
          <c:yMode val="edge"/>
          <c:x val="0.91369218197777358"/>
          <c:y val="0.23235427582317431"/>
          <c:w val="4.7397965879265119E-2"/>
          <c:h val="0.12586338225612562"/>
        </c:manualLayout>
      </c:layout>
      <c:overlay val="0"/>
      <c:txPr>
        <a:bodyPr/>
        <a:lstStyle/>
        <a:p>
          <a:pPr>
            <a:defRPr sz="900"/>
          </a:pPr>
          <a:endParaRPr lang="en-US"/>
        </a:p>
      </c:txPr>
    </c:legend>
    <c:plotVisOnly val="1"/>
    <c:dispBlanksAs val="gap"/>
    <c:showDLblsOverMax val="0"/>
  </c:chart>
  <c:txPr>
    <a:bodyPr/>
    <a:lstStyle/>
    <a:p>
      <a:pPr>
        <a:defRPr sz="1200"/>
      </a:pPr>
      <a:endParaRPr lang="en-US"/>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0.02812</cdr:x>
      <cdr:y>0</cdr:y>
    </cdr:from>
    <cdr:to>
      <cdr:x>0.88772</cdr:x>
      <cdr:y>0.18545</cdr:y>
    </cdr:to>
    <cdr:sp macro="" textlink="">
      <cdr:nvSpPr>
        <cdr:cNvPr id="2" name="TextBox 1"/>
        <cdr:cNvSpPr txBox="1"/>
      </cdr:nvSpPr>
      <cdr:spPr>
        <a:xfrm xmlns:a="http://schemas.openxmlformats.org/drawingml/2006/main">
          <a:off x="253315" y="0"/>
          <a:ext cx="7743448" cy="1262832"/>
        </a:xfrm>
        <a:prstGeom xmlns:a="http://schemas.openxmlformats.org/drawingml/2006/main" prst="rect">
          <a:avLst/>
        </a:prstGeom>
        <a:ln xmlns:a="http://schemas.openxmlformats.org/drawingml/2006/main">
          <a:noFill/>
          <a:prstDash val="solid"/>
        </a:ln>
      </cdr:spPr>
      <cdr:txBody>
        <a:bodyPr xmlns:a="http://schemas.openxmlformats.org/drawingml/2006/main" vertOverflow="clip" wrap="none" rtlCol="0"/>
        <a:lstStyle xmlns:a="http://schemas.openxmlformats.org/drawingml/2006/main"/>
        <a:p xmlns:a="http://schemas.openxmlformats.org/drawingml/2006/main">
          <a:pPr algn="l" defTabSz="457200" rtl="0" fontAlgn="base">
            <a:spcBef>
              <a:spcPct val="0"/>
            </a:spcBef>
            <a:spcAft>
              <a:spcPct val="0"/>
            </a:spcAft>
          </a:pPr>
          <a:r>
            <a:rPr lang="en-NZ" sz="4400" b="1" kern="1200" dirty="0" smtClean="0">
              <a:solidFill>
                <a:schemeClr val="tx1"/>
              </a:solidFill>
              <a:latin typeface="+mj-lt"/>
              <a:ea typeface="MS PGothic" panose="020B0600070205080204" pitchFamily="34" charset="-128"/>
              <a:cs typeface="Arial"/>
            </a:rPr>
            <a:t>DHB staff influenza </a:t>
          </a:r>
          <a:r>
            <a:rPr lang="en-NZ" sz="4400" b="1" kern="1200" dirty="0">
              <a:solidFill>
                <a:schemeClr val="tx1"/>
              </a:solidFill>
              <a:latin typeface="+mj-lt"/>
              <a:ea typeface="MS PGothic" panose="020B0600070205080204" pitchFamily="34" charset="-128"/>
              <a:cs typeface="Arial"/>
            </a:rPr>
            <a:t>c</a:t>
          </a:r>
          <a:r>
            <a:rPr lang="en-NZ" sz="4400" b="1" kern="1200" dirty="0" smtClean="0">
              <a:solidFill>
                <a:schemeClr val="tx1"/>
              </a:solidFill>
              <a:latin typeface="+mj-lt"/>
              <a:ea typeface="MS PGothic" panose="020B0600070205080204" pitchFamily="34" charset="-128"/>
              <a:cs typeface="Arial"/>
            </a:rPr>
            <a:t>overage</a:t>
          </a:r>
        </a:p>
        <a:p xmlns:a="http://schemas.openxmlformats.org/drawingml/2006/main">
          <a:pPr algn="l" defTabSz="457200" rtl="0" fontAlgn="base">
            <a:spcBef>
              <a:spcPct val="0"/>
            </a:spcBef>
            <a:spcAft>
              <a:spcPct val="0"/>
            </a:spcAft>
          </a:pPr>
          <a:r>
            <a:rPr lang="en-NZ" sz="3200" b="1" kern="1200" dirty="0" smtClean="0">
              <a:solidFill>
                <a:schemeClr val="tx1"/>
              </a:solidFill>
              <a:latin typeface="+mj-lt"/>
              <a:ea typeface="MS PGothic" panose="020B0600070205080204" pitchFamily="34" charset="-128"/>
              <a:cs typeface="Arial"/>
            </a:rPr>
            <a:t>(2014 </a:t>
          </a:r>
          <a:r>
            <a:rPr lang="en-NZ" sz="3200" b="1" kern="1200" dirty="0">
              <a:solidFill>
                <a:schemeClr val="tx1"/>
              </a:solidFill>
              <a:latin typeface="+mj-lt"/>
              <a:ea typeface="MS PGothic" panose="020B0600070205080204" pitchFamily="34" charset="-128"/>
              <a:cs typeface="Arial"/>
            </a:rPr>
            <a:t>- </a:t>
          </a:r>
          <a:r>
            <a:rPr lang="en-NZ" sz="3200" b="1" kern="1200" dirty="0" smtClean="0">
              <a:solidFill>
                <a:schemeClr val="tx1"/>
              </a:solidFill>
              <a:latin typeface="+mj-lt"/>
              <a:ea typeface="MS PGothic" panose="020B0600070205080204" pitchFamily="34" charset="-128"/>
              <a:cs typeface="Arial"/>
            </a:rPr>
            <a:t>2017)</a:t>
          </a:r>
          <a:endParaRPr lang="en-NZ" sz="3200" b="1" kern="1200" dirty="0">
            <a:solidFill>
              <a:schemeClr val="tx1"/>
            </a:solidFill>
            <a:latin typeface="+mj-lt"/>
            <a:ea typeface="MS PGothic" panose="020B0600070205080204" pitchFamily="34" charset="-128"/>
            <a:cs typeface="Arial"/>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NZ"/>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B716E6AF-8457-4AB0-901C-F25E922E4168}" type="datetimeFigureOut">
              <a:rPr lang="en-NZ" smtClean="0"/>
              <a:pPr/>
              <a:t>5/03/2018</a:t>
            </a:fld>
            <a:endParaRPr lang="en-NZ"/>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NZ"/>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8F33A317-9897-4AD6-A22C-C8E758EE41D7}" type="slidenum">
              <a:rPr lang="en-NZ" smtClean="0"/>
              <a:pPr/>
              <a:t>‹#›</a:t>
            </a:fld>
            <a:endParaRPr lang="en-NZ"/>
          </a:p>
        </p:txBody>
      </p:sp>
    </p:spTree>
    <p:extLst>
      <p:ext uri="{BB962C8B-B14F-4D97-AF65-F5344CB8AC3E}">
        <p14:creationId xmlns:p14="http://schemas.microsoft.com/office/powerpoint/2010/main" val="5116617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atin typeface="Calibri" pitchFamily="34" charset="0"/>
                <a:ea typeface="MS PGothic" pitchFamily="34" charset="-128"/>
                <a:cs typeface="+mn-cs"/>
              </a:defRPr>
            </a:lvl1pPr>
          </a:lstStyle>
          <a:p>
            <a:pPr>
              <a:defRPr/>
            </a:pPr>
            <a:endParaRPr lang="en-NZ"/>
          </a:p>
        </p:txBody>
      </p:sp>
      <p:sp>
        <p:nvSpPr>
          <p:cNvPr id="3" name="Date Placeholder 2"/>
          <p:cNvSpPr>
            <a:spLocks noGrp="1"/>
          </p:cNvSpPr>
          <p:nvPr>
            <p:ph type="dt" idx="1"/>
          </p:nvPr>
        </p:nvSpPr>
        <p:spPr>
          <a:xfrm>
            <a:off x="3970938" y="0"/>
            <a:ext cx="3037840" cy="464820"/>
          </a:xfrm>
          <a:prstGeom prst="rect">
            <a:avLst/>
          </a:prstGeom>
        </p:spPr>
        <p:txBody>
          <a:bodyPr vert="horz" wrap="square" lIns="93177" tIns="46589" rIns="93177" bIns="46589" numCol="1" anchor="t" anchorCtr="0" compatLnSpc="1">
            <a:prstTxWarp prst="textNoShape">
              <a:avLst/>
            </a:prstTxWarp>
          </a:bodyPr>
          <a:lstStyle>
            <a:lvl1pPr algn="r">
              <a:defRPr sz="1200"/>
            </a:lvl1pPr>
          </a:lstStyle>
          <a:p>
            <a:fld id="{FF6DF155-F18A-47EF-BC43-C7B776C5DF3A}" type="datetimeFigureOut">
              <a:rPr lang="en-NZ" altLang="en-US"/>
              <a:pPr/>
              <a:t>5/03/2018</a:t>
            </a:fld>
            <a:endParaRPr lang="en-NZ" alt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NZ" noProof="0" smtClean="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smtClean="0"/>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atin typeface="Calibri" pitchFamily="34" charset="0"/>
                <a:ea typeface="MS PGothic" pitchFamily="34" charset="-128"/>
                <a:cs typeface="+mn-cs"/>
              </a:defRPr>
            </a:lvl1pPr>
          </a:lstStyle>
          <a:p>
            <a:pPr>
              <a:defRPr/>
            </a:pPr>
            <a:endParaRPr lang="en-NZ"/>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529DE579-1C76-4E83-BCBF-D54EC6A2DBB7}" type="slidenum">
              <a:rPr lang="en-NZ" altLang="en-US"/>
              <a:pPr/>
              <a:t>‹#›</a:t>
            </a:fld>
            <a:endParaRPr lang="en-NZ" altLang="en-US"/>
          </a:p>
        </p:txBody>
      </p:sp>
    </p:spTree>
    <p:extLst>
      <p:ext uri="{BB962C8B-B14F-4D97-AF65-F5344CB8AC3E}">
        <p14:creationId xmlns:p14="http://schemas.microsoft.com/office/powerpoint/2010/main" val="16829863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74">
              <a:defRPr/>
            </a:pPr>
            <a:endParaRPr lang="en-NZ" dirty="0" smtClean="0"/>
          </a:p>
        </p:txBody>
      </p:sp>
      <p:sp>
        <p:nvSpPr>
          <p:cNvPr id="4" name="Slide Number Placeholder 3"/>
          <p:cNvSpPr>
            <a:spLocks noGrp="1"/>
          </p:cNvSpPr>
          <p:nvPr>
            <p:ph type="sldNum" sz="quarter" idx="10"/>
          </p:nvPr>
        </p:nvSpPr>
        <p:spPr/>
        <p:txBody>
          <a:bodyPr/>
          <a:lstStyle/>
          <a:p>
            <a:pPr>
              <a:defRPr/>
            </a:pPr>
            <a:fld id="{38F1AE46-F19A-4061-8D59-6E0A9DB3E3F8}" type="slidenum">
              <a:rPr lang="en-US" smtClean="0"/>
              <a:pPr>
                <a:defRPr/>
              </a:pPr>
              <a:t>2</a:t>
            </a:fld>
            <a:endParaRPr lang="en-US" dirty="0"/>
          </a:p>
        </p:txBody>
      </p:sp>
    </p:spTree>
    <p:extLst>
      <p:ext uri="{BB962C8B-B14F-4D97-AF65-F5344CB8AC3E}">
        <p14:creationId xmlns:p14="http://schemas.microsoft.com/office/powerpoint/2010/main" val="3119244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effectLst/>
              </a:rPr>
              <a:t>SHIVERS:</a:t>
            </a:r>
            <a:r>
              <a:rPr lang="en-US" b="0" baseline="0" dirty="0" smtClean="0">
                <a:effectLst/>
              </a:rPr>
              <a:t> </a:t>
            </a:r>
            <a:r>
              <a:rPr lang="en-NZ" sz="1200" b="0" i="0" kern="1200" dirty="0" smtClean="0">
                <a:solidFill>
                  <a:schemeClr val="tx1"/>
                </a:solidFill>
                <a:effectLst/>
                <a:latin typeface="+mn-lt"/>
                <a:ea typeface="MS PGothic" panose="020B0600070205080204" pitchFamily="34" charset="-128"/>
                <a:cs typeface="ＭＳ Ｐゴシック" charset="0"/>
              </a:rPr>
              <a:t>SOUTHERN HEMISPHERE INFLUENZA VACCINE EFFECTIVENESS, RESEARCH &amp; SURVEILLANCE - a 5 year study completed</a:t>
            </a:r>
            <a:r>
              <a:rPr lang="en-NZ" sz="1200" b="0" i="0" kern="1200" baseline="0" dirty="0" smtClean="0">
                <a:solidFill>
                  <a:schemeClr val="tx1"/>
                </a:solidFill>
                <a:effectLst/>
                <a:latin typeface="+mn-lt"/>
                <a:ea typeface="MS PGothic" panose="020B0600070205080204" pitchFamily="34" charset="-128"/>
                <a:cs typeface="ＭＳ Ｐゴシック" charset="0"/>
              </a:rPr>
              <a:t> in 2017</a:t>
            </a:r>
            <a:endParaRPr lang="en-US" b="0" dirty="0" smtClean="0">
              <a:effectLst/>
            </a:endParaRPr>
          </a:p>
          <a:p>
            <a:r>
              <a:rPr lang="en-US" b="0" dirty="0" smtClean="0">
                <a:effectLst/>
              </a:rPr>
              <a:t>Source: ESR – Influenza surveillance</a:t>
            </a:r>
            <a:r>
              <a:rPr lang="en-US" b="0" baseline="0" dirty="0" smtClean="0">
                <a:effectLst/>
              </a:rPr>
              <a:t> summary – </a:t>
            </a:r>
            <a:endParaRPr lang="en-US" b="0" baseline="0" dirty="0" smtClean="0">
              <a:solidFill>
                <a:srgbClr val="FF0000"/>
              </a:solidFill>
              <a:effectLst/>
            </a:endParaRPr>
          </a:p>
          <a:p>
            <a:r>
              <a:rPr lang="en-US" b="0" baseline="0" dirty="0" smtClean="0">
                <a:solidFill>
                  <a:srgbClr val="FF0000"/>
                </a:solidFill>
                <a:effectLst/>
              </a:rPr>
              <a:t>SARI - </a:t>
            </a:r>
            <a:r>
              <a:rPr lang="en-NZ" sz="1200" b="0" i="0" kern="1200" dirty="0" smtClean="0">
                <a:solidFill>
                  <a:schemeClr val="tx1"/>
                </a:solidFill>
                <a:effectLst/>
                <a:latin typeface="+mn-lt"/>
                <a:ea typeface="MS PGothic" panose="020B0600070205080204" pitchFamily="34" charset="-128"/>
                <a:cs typeface="ＭＳ Ｐゴシック" charset="0"/>
              </a:rPr>
              <a:t>severe acute respiratory infections</a:t>
            </a:r>
            <a:endParaRPr lang="en-NZ" b="0" dirty="0">
              <a:solidFill>
                <a:srgbClr val="FF0000"/>
              </a:solidFill>
              <a:effectLst/>
            </a:endParaRPr>
          </a:p>
        </p:txBody>
      </p:sp>
      <p:sp>
        <p:nvSpPr>
          <p:cNvPr id="4" name="Slide Number Placeholder 3"/>
          <p:cNvSpPr>
            <a:spLocks noGrp="1"/>
          </p:cNvSpPr>
          <p:nvPr>
            <p:ph type="sldNum" sz="quarter" idx="10"/>
          </p:nvPr>
        </p:nvSpPr>
        <p:spPr/>
        <p:txBody>
          <a:bodyPr/>
          <a:lstStyle/>
          <a:p>
            <a:pPr>
              <a:defRPr/>
            </a:pPr>
            <a:fld id="{38F1AE46-F19A-4061-8D59-6E0A9DB3E3F8}" type="slidenum">
              <a:rPr lang="en-US" smtClean="0"/>
              <a:pPr>
                <a:defRPr/>
              </a:pPr>
              <a:t>13</a:t>
            </a:fld>
            <a:endParaRPr lang="en-US" dirty="0"/>
          </a:p>
        </p:txBody>
      </p:sp>
    </p:spTree>
    <p:extLst>
      <p:ext uri="{BB962C8B-B14F-4D97-AF65-F5344CB8AC3E}">
        <p14:creationId xmlns:p14="http://schemas.microsoft.com/office/powerpoint/2010/main" val="5906163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pPr>
              <a:defRPr/>
            </a:pPr>
            <a:fld id="{38F1AE46-F19A-4061-8D59-6E0A9DB3E3F8}" type="slidenum">
              <a:rPr lang="en-US" smtClean="0"/>
              <a:pPr>
                <a:defRPr/>
              </a:pPr>
              <a:t>14</a:t>
            </a:fld>
            <a:endParaRPr lang="en-US" dirty="0"/>
          </a:p>
        </p:txBody>
      </p:sp>
    </p:spTree>
    <p:extLst>
      <p:ext uri="{BB962C8B-B14F-4D97-AF65-F5344CB8AC3E}">
        <p14:creationId xmlns:p14="http://schemas.microsoft.com/office/powerpoint/2010/main" val="25959757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fontAlgn="base"/>
            <a:r>
              <a:rPr lang="en-US" dirty="0" err="1" smtClean="0">
                <a:ea typeface="+mn-ea"/>
                <a:cs typeface="+mn-cs"/>
              </a:rPr>
              <a:t>Medsafe</a:t>
            </a:r>
            <a:r>
              <a:rPr lang="en-US" dirty="0" smtClean="0">
                <a:ea typeface="+mn-ea"/>
                <a:cs typeface="+mn-cs"/>
              </a:rPr>
              <a:t> Datasheets will be available</a:t>
            </a:r>
            <a:r>
              <a:rPr lang="en-US" baseline="0" dirty="0" smtClean="0">
                <a:ea typeface="+mn-ea"/>
                <a:cs typeface="+mn-cs"/>
              </a:rPr>
              <a:t> by the time the vaccine is available</a:t>
            </a:r>
            <a:endParaRPr lang="en-NZ" dirty="0" smtClean="0">
              <a:ea typeface="+mn-ea"/>
              <a:cs typeface="+mn-cs"/>
            </a:endParaRPr>
          </a:p>
          <a:p>
            <a:pPr fontAlgn="base"/>
            <a:r>
              <a:rPr lang="en-NZ" dirty="0" smtClean="0">
                <a:ea typeface="+mn-ea"/>
                <a:cs typeface="+mn-cs"/>
              </a:rPr>
              <a:t>It </a:t>
            </a:r>
            <a:r>
              <a:rPr lang="en-NZ" dirty="0">
                <a:ea typeface="+mn-ea"/>
                <a:cs typeface="+mn-cs"/>
              </a:rPr>
              <a:t>is recommended by</a:t>
            </a:r>
            <a:r>
              <a:rPr lang="en-NZ" b="1" dirty="0">
                <a:ea typeface="+mn-ea"/>
                <a:cs typeface="+mn-cs"/>
              </a:rPr>
              <a:t> WHO </a:t>
            </a:r>
            <a:r>
              <a:rPr lang="en-NZ" dirty="0">
                <a:ea typeface="+mn-ea"/>
                <a:cs typeface="+mn-cs"/>
              </a:rPr>
              <a:t>that </a:t>
            </a:r>
            <a:r>
              <a:rPr lang="en-NZ" b="1" dirty="0" smtClean="0">
                <a:ea typeface="+mn-ea"/>
                <a:cs typeface="+mn-cs"/>
              </a:rPr>
              <a:t>vaccines </a:t>
            </a:r>
            <a:r>
              <a:rPr lang="en-NZ" dirty="0">
                <a:ea typeface="+mn-ea"/>
                <a:cs typeface="+mn-cs"/>
              </a:rPr>
              <a:t>for use in the </a:t>
            </a:r>
            <a:r>
              <a:rPr lang="en-NZ" dirty="0" smtClean="0">
                <a:ea typeface="+mn-ea"/>
                <a:cs typeface="+mn-cs"/>
              </a:rPr>
              <a:t>2018 </a:t>
            </a:r>
            <a:r>
              <a:rPr lang="en-NZ" dirty="0">
                <a:ea typeface="+mn-ea"/>
                <a:cs typeface="+mn-cs"/>
              </a:rPr>
              <a:t>influenza season (southern hemisphere winter) contain the following:</a:t>
            </a:r>
          </a:p>
          <a:p>
            <a:r>
              <a:rPr lang="en-US" sz="1200" b="1" kern="1200" dirty="0" smtClean="0">
                <a:solidFill>
                  <a:schemeClr val="tx1"/>
                </a:solidFill>
                <a:effectLst/>
                <a:latin typeface="+mn-lt"/>
                <a:ea typeface="MS PGothic" panose="020B0600070205080204" pitchFamily="34" charset="-128"/>
                <a:cs typeface="ＭＳ Ｐゴシック" charset="0"/>
              </a:rPr>
              <a:t>Trivalent vaccines</a:t>
            </a:r>
            <a:endParaRPr lang="en-NZ" sz="1200" kern="1200" dirty="0" smtClean="0">
              <a:solidFill>
                <a:schemeClr val="tx1"/>
              </a:solidFill>
              <a:effectLst/>
              <a:latin typeface="+mn-lt"/>
              <a:ea typeface="MS PGothic" panose="020B0600070205080204" pitchFamily="34" charset="-128"/>
              <a:cs typeface="ＭＳ Ｐゴシック" charset="0"/>
            </a:endParaRPr>
          </a:p>
          <a:p>
            <a:r>
              <a:rPr lang="en-US" sz="1200" kern="1200" dirty="0" smtClean="0">
                <a:solidFill>
                  <a:schemeClr val="tx1"/>
                </a:solidFill>
                <a:effectLst/>
                <a:latin typeface="+mn-lt"/>
                <a:ea typeface="MS PGothic" panose="020B0600070205080204" pitchFamily="34" charset="-128"/>
                <a:cs typeface="ＭＳ Ｐゴシック" charset="0"/>
              </a:rPr>
              <a:t>A/Michigan/45/2015 (H1N1) pdm09-like virus</a:t>
            </a:r>
            <a:endParaRPr lang="en-NZ" sz="1200" kern="1200" dirty="0" smtClean="0">
              <a:solidFill>
                <a:schemeClr val="tx1"/>
              </a:solidFill>
              <a:effectLst/>
              <a:latin typeface="+mn-lt"/>
              <a:ea typeface="MS PGothic" panose="020B0600070205080204" pitchFamily="34" charset="-128"/>
              <a:cs typeface="ＭＳ Ｐゴシック" charset="0"/>
            </a:endParaRPr>
          </a:p>
          <a:p>
            <a:r>
              <a:rPr lang="en-US" sz="1200" kern="1200" dirty="0" smtClean="0">
                <a:solidFill>
                  <a:schemeClr val="tx1"/>
                </a:solidFill>
                <a:effectLst/>
                <a:latin typeface="+mn-lt"/>
                <a:ea typeface="MS PGothic" panose="020B0600070205080204" pitchFamily="34" charset="-128"/>
                <a:cs typeface="ＭＳ Ｐゴシック" charset="0"/>
              </a:rPr>
              <a:t>A/Singapore/INFIMH-16-0019/2016 (H3N2)-like virus</a:t>
            </a:r>
            <a:endParaRPr lang="en-NZ" sz="1200" kern="1200" dirty="0" smtClean="0">
              <a:solidFill>
                <a:schemeClr val="tx1"/>
              </a:solidFill>
              <a:effectLst/>
              <a:latin typeface="+mn-lt"/>
              <a:ea typeface="MS PGothic" panose="020B0600070205080204" pitchFamily="34" charset="-128"/>
              <a:cs typeface="ＭＳ Ｐゴシック" charset="0"/>
            </a:endParaRPr>
          </a:p>
          <a:p>
            <a:r>
              <a:rPr lang="en-US" sz="1200" kern="1200" dirty="0" smtClean="0">
                <a:solidFill>
                  <a:schemeClr val="tx1"/>
                </a:solidFill>
                <a:effectLst/>
                <a:latin typeface="+mn-lt"/>
                <a:ea typeface="MS PGothic" panose="020B0600070205080204" pitchFamily="34" charset="-128"/>
                <a:cs typeface="ＭＳ Ｐゴシック" charset="0"/>
              </a:rPr>
              <a:t>B/Phuket/3073/2013-like virus</a:t>
            </a:r>
            <a:endParaRPr lang="en-NZ" sz="1200" kern="1200" dirty="0" smtClean="0">
              <a:solidFill>
                <a:schemeClr val="tx1"/>
              </a:solidFill>
              <a:effectLst/>
              <a:latin typeface="+mn-lt"/>
              <a:ea typeface="MS PGothic" panose="020B0600070205080204" pitchFamily="34" charset="-128"/>
              <a:cs typeface="ＭＳ Ｐゴシック" charset="0"/>
            </a:endParaRPr>
          </a:p>
          <a:p>
            <a:r>
              <a:rPr lang="en-US" sz="1200" b="1" kern="1200" dirty="0" err="1" smtClean="0">
                <a:solidFill>
                  <a:schemeClr val="tx1"/>
                </a:solidFill>
                <a:effectLst/>
                <a:latin typeface="+mn-lt"/>
                <a:ea typeface="MS PGothic" panose="020B0600070205080204" pitchFamily="34" charset="-128"/>
                <a:cs typeface="ＭＳ Ｐゴシック" charset="0"/>
              </a:rPr>
              <a:t>Quadrivalent</a:t>
            </a:r>
            <a:r>
              <a:rPr lang="en-US" sz="1200" b="1" kern="1200" dirty="0" smtClean="0">
                <a:solidFill>
                  <a:schemeClr val="tx1"/>
                </a:solidFill>
                <a:effectLst/>
                <a:latin typeface="+mn-lt"/>
                <a:ea typeface="MS PGothic" panose="020B0600070205080204" pitchFamily="34" charset="-128"/>
                <a:cs typeface="ＭＳ Ｐゴシック" charset="0"/>
              </a:rPr>
              <a:t> vaccines also include</a:t>
            </a:r>
            <a:endParaRPr lang="en-NZ" sz="1200" kern="1200" dirty="0" smtClean="0">
              <a:solidFill>
                <a:schemeClr val="tx1"/>
              </a:solidFill>
              <a:effectLst/>
              <a:latin typeface="+mn-lt"/>
              <a:ea typeface="MS PGothic" panose="020B0600070205080204" pitchFamily="34" charset="-128"/>
              <a:cs typeface="ＭＳ Ｐゴシック" charset="0"/>
            </a:endParaRPr>
          </a:p>
          <a:p>
            <a:r>
              <a:rPr lang="en-US" sz="1200" kern="1200" dirty="0" smtClean="0">
                <a:solidFill>
                  <a:schemeClr val="tx1"/>
                </a:solidFill>
                <a:effectLst/>
                <a:latin typeface="+mn-lt"/>
                <a:ea typeface="MS PGothic" panose="020B0600070205080204" pitchFamily="34" charset="-128"/>
                <a:cs typeface="ＭＳ Ｐゴシック" charset="0"/>
              </a:rPr>
              <a:t>B/Brisbane/60/2008-like virus</a:t>
            </a:r>
            <a:endParaRPr lang="en-NZ" sz="1200" kern="1200" dirty="0" smtClean="0">
              <a:solidFill>
                <a:schemeClr val="tx1"/>
              </a:solidFill>
              <a:effectLst/>
              <a:latin typeface="+mn-lt"/>
              <a:ea typeface="MS PGothic" panose="020B0600070205080204" pitchFamily="34" charset="-128"/>
              <a:cs typeface="ＭＳ Ｐゴシック" charset="0"/>
            </a:endParaRPr>
          </a:p>
          <a:p>
            <a:pPr fontAlgn="base"/>
            <a:endParaRPr lang="en-NZ" dirty="0" smtClean="0">
              <a:ea typeface="+mn-ea"/>
              <a:cs typeface="+mn-cs"/>
            </a:endParaRPr>
          </a:p>
          <a:p>
            <a:pPr defTabSz="931774">
              <a:defRPr/>
            </a:pPr>
            <a:r>
              <a:rPr lang="en-NZ" dirty="0" smtClean="0"/>
              <a:t>A </a:t>
            </a:r>
            <a:r>
              <a:rPr lang="en-NZ" dirty="0"/>
              <a:t> quadrivalent vaccine offers two A and </a:t>
            </a:r>
            <a:r>
              <a:rPr lang="en-NZ" dirty="0" smtClean="0"/>
              <a:t>two B </a:t>
            </a:r>
            <a:r>
              <a:rPr lang="en-NZ" dirty="0"/>
              <a:t>components.  A quadrivalent vaccine is more likely to provide the full protection for all four co-circulation strains in human population, particularly to give a better match for the circulating B lineage. </a:t>
            </a:r>
            <a:endParaRPr lang="en-NZ" dirty="0" smtClean="0"/>
          </a:p>
          <a:p>
            <a:pPr defTabSz="931774">
              <a:defRPr/>
            </a:pPr>
            <a:endParaRPr lang="en-NZ" dirty="0" smtClean="0"/>
          </a:p>
          <a:p>
            <a:pPr lvl="0"/>
            <a:r>
              <a:rPr lang="en-US" dirty="0" smtClean="0">
                <a:ea typeface="+mn-ea"/>
                <a:cs typeface="+mn-cs"/>
              </a:rPr>
              <a:t>http://www.who.int/influenza/vaccines/virus/recommendations/2018_south/en/</a:t>
            </a:r>
            <a:endParaRPr lang="en-US" dirty="0">
              <a:ea typeface="+mn-ea"/>
              <a:cs typeface="+mn-cs"/>
            </a:endParaRPr>
          </a:p>
          <a:p>
            <a:pPr lvl="0"/>
            <a:endParaRPr lang="en-US" dirty="0">
              <a:ea typeface="+mn-ea"/>
              <a:cs typeface="+mn-cs"/>
            </a:endParaRPr>
          </a:p>
          <a:p>
            <a:endParaRPr lang="en-NZ" dirty="0"/>
          </a:p>
        </p:txBody>
      </p:sp>
      <p:sp>
        <p:nvSpPr>
          <p:cNvPr id="4" name="Slide Number Placeholder 3"/>
          <p:cNvSpPr>
            <a:spLocks noGrp="1"/>
          </p:cNvSpPr>
          <p:nvPr>
            <p:ph type="sldNum" sz="quarter" idx="10"/>
          </p:nvPr>
        </p:nvSpPr>
        <p:spPr/>
        <p:txBody>
          <a:bodyPr/>
          <a:lstStyle/>
          <a:p>
            <a:fld id="{73A673FD-A6D0-47B2-B858-AB9F7BDE743B}" type="slidenum">
              <a:rPr lang="en-NZ" smtClean="0"/>
              <a:pPr/>
              <a:t>16</a:t>
            </a:fld>
            <a:endParaRPr lang="en-NZ"/>
          </a:p>
        </p:txBody>
      </p:sp>
    </p:spTree>
    <p:extLst>
      <p:ext uri="{BB962C8B-B14F-4D97-AF65-F5344CB8AC3E}">
        <p14:creationId xmlns:p14="http://schemas.microsoft.com/office/powerpoint/2010/main" val="18557100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err="1" smtClean="0"/>
              <a:t>atezolizumab</a:t>
            </a:r>
            <a:r>
              <a:rPr lang="en-US" sz="1200" dirty="0" smtClean="0"/>
              <a:t> </a:t>
            </a:r>
            <a:r>
              <a:rPr lang="en-NZ" sz="1200" dirty="0" smtClean="0"/>
              <a:t>(</a:t>
            </a:r>
            <a:r>
              <a:rPr lang="en-NZ" sz="1200" dirty="0" err="1" smtClean="0"/>
              <a:t>Tecentriq</a:t>
            </a:r>
            <a:r>
              <a:rPr lang="en-NZ" sz="1200" dirty="0" smtClean="0"/>
              <a:t>®), </a:t>
            </a:r>
            <a:r>
              <a:rPr lang="en-NZ" sz="1200" dirty="0" err="1" smtClean="0"/>
              <a:t>ipilimumab</a:t>
            </a:r>
            <a:r>
              <a:rPr lang="en-NZ" sz="1200" dirty="0" smtClean="0"/>
              <a:t> (</a:t>
            </a:r>
            <a:r>
              <a:rPr lang="en-NZ" sz="1200" dirty="0" err="1" smtClean="0"/>
              <a:t>Yervoy</a:t>
            </a:r>
            <a:r>
              <a:rPr lang="en-NZ" sz="1200" dirty="0" smtClean="0"/>
              <a:t>®), </a:t>
            </a:r>
            <a:r>
              <a:rPr lang="en-NZ" sz="1200" dirty="0" err="1" smtClean="0"/>
              <a:t>nivolumab</a:t>
            </a:r>
            <a:r>
              <a:rPr lang="en-NZ" sz="1200" dirty="0" smtClean="0"/>
              <a:t> (</a:t>
            </a:r>
            <a:r>
              <a:rPr lang="en-NZ" sz="1200" dirty="0" err="1" smtClean="0"/>
              <a:t>Opdivo</a:t>
            </a:r>
            <a:r>
              <a:rPr lang="en-NZ" sz="1200" dirty="0" smtClean="0"/>
              <a:t>®) and </a:t>
            </a:r>
            <a:r>
              <a:rPr lang="en-US" sz="1200" dirty="0" err="1" smtClean="0"/>
              <a:t>pembrolizumab</a:t>
            </a:r>
            <a:r>
              <a:rPr lang="en-US" sz="1200" dirty="0" smtClean="0"/>
              <a:t> (</a:t>
            </a:r>
            <a:r>
              <a:rPr lang="en-US" sz="1200" dirty="0" err="1" smtClean="0"/>
              <a:t>Keytruda</a:t>
            </a:r>
            <a:r>
              <a:rPr lang="en-US" sz="1200" dirty="0" smtClean="0"/>
              <a:t>®) See next slide</a:t>
            </a:r>
            <a:endParaRPr lang="en-NZ" sz="1200" dirty="0" smtClean="0"/>
          </a:p>
          <a:p>
            <a:endParaRPr lang="en-NZ" sz="1200" dirty="0" smtClean="0"/>
          </a:p>
          <a:p>
            <a:r>
              <a:rPr lang="en-NZ" sz="1200" dirty="0" smtClean="0"/>
              <a:t>Non funded flu</a:t>
            </a:r>
            <a:r>
              <a:rPr lang="en-NZ" sz="1200" baseline="0" dirty="0" smtClean="0"/>
              <a:t> vaccines may have traces of other antibiotics </a:t>
            </a:r>
            <a:r>
              <a:rPr lang="en-NZ" sz="1200" baseline="0" dirty="0" err="1" smtClean="0"/>
              <a:t>eg</a:t>
            </a:r>
            <a:r>
              <a:rPr lang="en-NZ" sz="1200" baseline="0" dirty="0" smtClean="0"/>
              <a:t>. </a:t>
            </a:r>
            <a:r>
              <a:rPr lang="en-NZ" sz="1200" dirty="0" smtClean="0"/>
              <a:t>Neomycin, </a:t>
            </a:r>
            <a:r>
              <a:rPr lang="en-NZ" sz="1200" dirty="0" err="1" smtClean="0"/>
              <a:t>Polymyxin</a:t>
            </a:r>
            <a:r>
              <a:rPr lang="en-NZ" sz="1200" dirty="0" smtClean="0"/>
              <a:t>  </a:t>
            </a:r>
            <a:endParaRPr lang="en-NZ" dirty="0"/>
          </a:p>
        </p:txBody>
      </p:sp>
      <p:sp>
        <p:nvSpPr>
          <p:cNvPr id="4" name="Slide Number Placeholder 3"/>
          <p:cNvSpPr>
            <a:spLocks noGrp="1"/>
          </p:cNvSpPr>
          <p:nvPr>
            <p:ph type="sldNum" sz="quarter" idx="10"/>
          </p:nvPr>
        </p:nvSpPr>
        <p:spPr/>
        <p:txBody>
          <a:bodyPr/>
          <a:lstStyle/>
          <a:p>
            <a:pPr>
              <a:defRPr/>
            </a:pPr>
            <a:fld id="{38F1AE46-F19A-4061-8D59-6E0A9DB3E3F8}" type="slidenum">
              <a:rPr lang="en-US" smtClean="0"/>
              <a:pPr>
                <a:defRPr/>
              </a:pPr>
              <a:t>17</a:t>
            </a:fld>
            <a:endParaRPr lang="en-US"/>
          </a:p>
        </p:txBody>
      </p:sp>
    </p:spTree>
    <p:extLst>
      <p:ext uri="{BB962C8B-B14F-4D97-AF65-F5344CB8AC3E}">
        <p14:creationId xmlns:p14="http://schemas.microsoft.com/office/powerpoint/2010/main" val="14017900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200" b="0" i="0" u="none" strike="noStrike" kern="1200" baseline="0" dirty="0" err="1" smtClean="0">
                <a:solidFill>
                  <a:schemeClr val="tx1"/>
                </a:solidFill>
                <a:latin typeface="+mn-lt"/>
                <a:ea typeface="MS PGothic" panose="020B0600070205080204" pitchFamily="34" charset="-128"/>
                <a:cs typeface="ＭＳ Ｐゴシック" charset="0"/>
              </a:rPr>
              <a:t>Pg</a:t>
            </a:r>
            <a:r>
              <a:rPr lang="en-NZ" sz="1200" b="0" i="0" u="none" strike="noStrike" kern="1200" baseline="0" dirty="0" smtClean="0">
                <a:solidFill>
                  <a:schemeClr val="tx1"/>
                </a:solidFill>
                <a:latin typeface="+mn-lt"/>
                <a:ea typeface="MS PGothic" panose="020B0600070205080204" pitchFamily="34" charset="-128"/>
                <a:cs typeface="ＭＳ Ｐゴシック" charset="0"/>
              </a:rPr>
              <a:t> 2 of Flu kit booklet</a:t>
            </a:r>
          </a:p>
          <a:p>
            <a:r>
              <a:rPr lang="en-NZ" sz="1200" b="0" i="0" u="none" strike="noStrike" kern="1200" baseline="0" dirty="0" smtClean="0">
                <a:solidFill>
                  <a:schemeClr val="tx1"/>
                </a:solidFill>
                <a:latin typeface="+mn-lt"/>
                <a:ea typeface="MS PGothic" panose="020B0600070205080204" pitchFamily="34" charset="-128"/>
                <a:cs typeface="ＭＳ Ｐゴシック" charset="0"/>
              </a:rPr>
              <a:t>Reference:  </a:t>
            </a:r>
            <a:r>
              <a:rPr lang="en-US" sz="1200" b="0" i="0" u="none" strike="noStrike" kern="1200" baseline="0" dirty="0" smtClean="0">
                <a:solidFill>
                  <a:schemeClr val="tx1"/>
                </a:solidFill>
                <a:latin typeface="+mn-lt"/>
                <a:ea typeface="MS PGothic" panose="020B0600070205080204" pitchFamily="34" charset="-128"/>
                <a:cs typeface="ＭＳ Ｐゴシック" charset="0"/>
              </a:rPr>
              <a:t>Australasian Society of Clinical Immunology and Allergy. Vaccination of the egg-allergic individual. Sydney: Australasian Society of Clinical Immunology and Allergy; 2017. </a:t>
            </a:r>
          </a:p>
        </p:txBody>
      </p:sp>
      <p:sp>
        <p:nvSpPr>
          <p:cNvPr id="4" name="Slide Number Placeholder 3"/>
          <p:cNvSpPr>
            <a:spLocks noGrp="1"/>
          </p:cNvSpPr>
          <p:nvPr>
            <p:ph type="sldNum" sz="quarter" idx="10"/>
          </p:nvPr>
        </p:nvSpPr>
        <p:spPr/>
        <p:txBody>
          <a:bodyPr/>
          <a:lstStyle/>
          <a:p>
            <a:fld id="{529DE579-1C76-4E83-BCBF-D54EC6A2DBB7}" type="slidenum">
              <a:rPr lang="en-NZ" altLang="en-US" smtClean="0"/>
              <a:pPr/>
              <a:t>18</a:t>
            </a:fld>
            <a:endParaRPr lang="en-NZ" altLang="en-US"/>
          </a:p>
        </p:txBody>
      </p:sp>
    </p:spTree>
    <p:extLst>
      <p:ext uri="{BB962C8B-B14F-4D97-AF65-F5344CB8AC3E}">
        <p14:creationId xmlns:p14="http://schemas.microsoft.com/office/powerpoint/2010/main" val="21406603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529DE579-1C76-4E83-BCBF-D54EC6A2DBB7}" type="slidenum">
              <a:rPr lang="en-NZ" altLang="en-US" smtClean="0"/>
              <a:pPr/>
              <a:t>19</a:t>
            </a:fld>
            <a:endParaRPr lang="en-NZ" altLang="en-US"/>
          </a:p>
        </p:txBody>
      </p:sp>
    </p:spTree>
    <p:extLst>
      <p:ext uri="{BB962C8B-B14F-4D97-AF65-F5344CB8AC3E}">
        <p14:creationId xmlns:p14="http://schemas.microsoft.com/office/powerpoint/2010/main" val="34674361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S PGothic" panose="020B0600070205080204" pitchFamily="34" charset="-128"/>
                <a:cs typeface="ＭＳ Ｐゴシック" charset="0"/>
              </a:rPr>
              <a:t>A process for those with latex allergy is being considered</a:t>
            </a:r>
            <a:endParaRPr lang="en-NZ" sz="1200" b="0" i="0" u="none" strike="noStrike" kern="1200" baseline="0" dirty="0" smtClean="0">
              <a:solidFill>
                <a:schemeClr val="tx1"/>
              </a:solidFill>
              <a:latin typeface="+mn-lt"/>
              <a:ea typeface="MS PGothic" panose="020B0600070205080204" pitchFamily="34" charset="-128"/>
              <a:cs typeface="ＭＳ Ｐゴシック" charset="0"/>
            </a:endParaRPr>
          </a:p>
          <a:p>
            <a:r>
              <a:rPr lang="en-NZ" sz="1200" b="0" i="0" u="none" strike="noStrike" kern="1200" baseline="0" dirty="0" err="1" smtClean="0">
                <a:solidFill>
                  <a:schemeClr val="tx1"/>
                </a:solidFill>
                <a:latin typeface="+mn-lt"/>
                <a:ea typeface="MS PGothic" panose="020B0600070205080204" pitchFamily="34" charset="-128"/>
                <a:cs typeface="ＭＳ Ｐゴシック" charset="0"/>
              </a:rPr>
              <a:t>Pg</a:t>
            </a:r>
            <a:r>
              <a:rPr lang="en-NZ" sz="1200" b="0" i="0" u="none" strike="noStrike" kern="1200" baseline="0" dirty="0" smtClean="0">
                <a:solidFill>
                  <a:schemeClr val="tx1"/>
                </a:solidFill>
                <a:latin typeface="+mn-lt"/>
                <a:ea typeface="MS PGothic" panose="020B0600070205080204" pitchFamily="34" charset="-128"/>
                <a:cs typeface="ＭＳ Ｐゴシック" charset="0"/>
              </a:rPr>
              <a:t> 14 of 2018 Flu Kit booklet</a:t>
            </a:r>
          </a:p>
        </p:txBody>
      </p:sp>
      <p:sp>
        <p:nvSpPr>
          <p:cNvPr id="4" name="Slide Number Placeholder 3"/>
          <p:cNvSpPr>
            <a:spLocks noGrp="1"/>
          </p:cNvSpPr>
          <p:nvPr>
            <p:ph type="sldNum" sz="quarter" idx="10"/>
          </p:nvPr>
        </p:nvSpPr>
        <p:spPr/>
        <p:txBody>
          <a:bodyPr/>
          <a:lstStyle/>
          <a:p>
            <a:fld id="{529DE579-1C76-4E83-BCBF-D54EC6A2DBB7}" type="slidenum">
              <a:rPr lang="en-NZ" altLang="en-US" smtClean="0"/>
              <a:pPr/>
              <a:t>20</a:t>
            </a:fld>
            <a:endParaRPr lang="en-NZ" altLang="en-US"/>
          </a:p>
        </p:txBody>
      </p:sp>
    </p:spTree>
    <p:extLst>
      <p:ext uri="{BB962C8B-B14F-4D97-AF65-F5344CB8AC3E}">
        <p14:creationId xmlns:p14="http://schemas.microsoft.com/office/powerpoint/2010/main" val="19840903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World Health Organization strongly recommends Healthcare Workers as a priority group for influenza vaccination, not only for their own protection and ability to maintain services but also to reduce the spread of influenza to their vulnerable patients including pregnant women. </a:t>
            </a:r>
          </a:p>
          <a:p>
            <a:endParaRPr lang="en-US" dirty="0"/>
          </a:p>
          <a:p>
            <a:endParaRPr lang="en-US" dirty="0"/>
          </a:p>
        </p:txBody>
      </p:sp>
      <p:sp>
        <p:nvSpPr>
          <p:cNvPr id="4" name="Slide Number Placeholder 3"/>
          <p:cNvSpPr>
            <a:spLocks noGrp="1"/>
          </p:cNvSpPr>
          <p:nvPr>
            <p:ph type="sldNum" sz="quarter" idx="10"/>
          </p:nvPr>
        </p:nvSpPr>
        <p:spPr/>
        <p:txBody>
          <a:bodyPr/>
          <a:lstStyle/>
          <a:p>
            <a:fld id="{529DE579-1C76-4E83-BCBF-D54EC6A2DBB7}" type="slidenum">
              <a:rPr lang="en-NZ" altLang="en-US" smtClean="0"/>
              <a:pPr/>
              <a:t>21</a:t>
            </a:fld>
            <a:endParaRPr lang="en-NZ" altLang="en-US"/>
          </a:p>
        </p:txBody>
      </p:sp>
    </p:spTree>
    <p:extLst>
      <p:ext uri="{BB962C8B-B14F-4D97-AF65-F5344CB8AC3E}">
        <p14:creationId xmlns:p14="http://schemas.microsoft.com/office/powerpoint/2010/main" val="15784606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smtClean="0"/>
              <a:t>The SHIVERS </a:t>
            </a:r>
            <a:r>
              <a:rPr lang="en-GB" b="1" u="sng" dirty="0" err="1" smtClean="0"/>
              <a:t>Serosurvey</a:t>
            </a:r>
            <a:endParaRPr lang="en-NZ" dirty="0" smtClean="0"/>
          </a:p>
          <a:p>
            <a:r>
              <a:rPr lang="en-GB" dirty="0" smtClean="0"/>
              <a:t>This </a:t>
            </a:r>
            <a:r>
              <a:rPr lang="en-GB" dirty="0" err="1" smtClean="0"/>
              <a:t>serosurvey</a:t>
            </a:r>
            <a:r>
              <a:rPr lang="en-GB" dirty="0" smtClean="0"/>
              <a:t> study aimed to find out if participants:</a:t>
            </a:r>
            <a:endParaRPr lang="en-NZ" dirty="0" smtClean="0"/>
          </a:p>
          <a:p>
            <a:r>
              <a:rPr lang="en-GB" dirty="0" smtClean="0"/>
              <a:t>•	developed immunity to influenza by the end of the winter</a:t>
            </a:r>
            <a:endParaRPr lang="en-NZ" dirty="0" smtClean="0"/>
          </a:p>
          <a:p>
            <a:r>
              <a:rPr lang="en-GB" dirty="0" smtClean="0"/>
              <a:t>•	had influenza during the winter AND</a:t>
            </a:r>
            <a:endParaRPr lang="en-NZ" dirty="0" smtClean="0"/>
          </a:p>
          <a:p>
            <a:r>
              <a:rPr lang="en-GB" dirty="0" smtClean="0"/>
              <a:t>•	to contribute to understanding about influenza infection in the community</a:t>
            </a:r>
            <a:endParaRPr lang="en-NZ" dirty="0" smtClean="0"/>
          </a:p>
          <a:p>
            <a:r>
              <a:rPr lang="en-GB" dirty="0" smtClean="0"/>
              <a:t> </a:t>
            </a:r>
            <a:endParaRPr lang="en-NZ" dirty="0" smtClean="0"/>
          </a:p>
          <a:p>
            <a:r>
              <a:rPr lang="en-GB" b="1" dirty="0" smtClean="0"/>
              <a:t>Study Overview:</a:t>
            </a:r>
            <a:r>
              <a:rPr lang="en-GB" dirty="0" smtClean="0"/>
              <a:t> The study took place between February and November 2015 and involved about 1500 adults and children randomly selected from general practices in Auckland. After a short health survey a blood sample was taken before the flu season, and from May to September, regular weekly contact was used to check for cold or flu symptoms. For those meeting the influenza-like-illness case </a:t>
            </a:r>
            <a:r>
              <a:rPr lang="en-GB" dirty="0" err="1" smtClean="0"/>
              <a:t>definition,and</a:t>
            </a:r>
            <a:r>
              <a:rPr lang="en-GB" dirty="0" smtClean="0"/>
              <a:t> who hadn't visited a GP, a nose or throat swab was taken to test for viruses or bacteria that cause the flu, colds or sore throats. At the end of winter a longer questionnaire was completed and a second blood sample was collected. Detection of influenza RNA or antibody against </a:t>
            </a:r>
            <a:r>
              <a:rPr lang="en-GB" dirty="0" err="1" smtClean="0"/>
              <a:t>haemagglutinin</a:t>
            </a:r>
            <a:r>
              <a:rPr lang="en-GB" dirty="0" smtClean="0"/>
              <a:t> was used to estimate influenza infection rates.</a:t>
            </a:r>
            <a:endParaRPr lang="en-NZ" dirty="0" smtClean="0"/>
          </a:p>
          <a:p>
            <a:endParaRPr lang="en-US" dirty="0" smtClean="0"/>
          </a:p>
          <a:p>
            <a:endParaRPr lang="en-US" dirty="0" smtClean="0"/>
          </a:p>
          <a:p>
            <a:endParaRPr lang="en-NZ" dirty="0"/>
          </a:p>
        </p:txBody>
      </p:sp>
      <p:sp>
        <p:nvSpPr>
          <p:cNvPr id="4" name="Slide Number Placeholder 3"/>
          <p:cNvSpPr>
            <a:spLocks noGrp="1"/>
          </p:cNvSpPr>
          <p:nvPr>
            <p:ph type="sldNum" sz="quarter" idx="10"/>
          </p:nvPr>
        </p:nvSpPr>
        <p:spPr/>
        <p:txBody>
          <a:bodyPr/>
          <a:lstStyle/>
          <a:p>
            <a:fld id="{529DE579-1C76-4E83-BCBF-D54EC6A2DBB7}" type="slidenum">
              <a:rPr lang="en-NZ" altLang="en-US" smtClean="0"/>
              <a:pPr/>
              <a:t>22</a:t>
            </a:fld>
            <a:endParaRPr lang="en-NZ" altLang="en-US"/>
          </a:p>
        </p:txBody>
      </p:sp>
    </p:spTree>
    <p:extLst>
      <p:ext uri="{BB962C8B-B14F-4D97-AF65-F5344CB8AC3E}">
        <p14:creationId xmlns:p14="http://schemas.microsoft.com/office/powerpoint/2010/main" val="24497628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NZ" dirty="0">
                <a:solidFill>
                  <a:schemeClr val="tx1">
                    <a:lumMod val="65000"/>
                    <a:lumOff val="35000"/>
                  </a:schemeClr>
                </a:solidFill>
              </a:rPr>
              <a:t>Source: </a:t>
            </a:r>
            <a:r>
              <a:rPr lang="en-NZ" sz="1200" b="1" kern="1200" dirty="0" smtClean="0">
                <a:solidFill>
                  <a:schemeClr val="tx1"/>
                </a:solidFill>
                <a:effectLst/>
                <a:latin typeface="+mn-lt"/>
                <a:ea typeface="MS PGothic" panose="020B0600070205080204" pitchFamily="34" charset="-128"/>
                <a:cs typeface="ＭＳ Ｐゴシック" charset="0"/>
              </a:rPr>
              <a:t>2017 DHB Health Care Worker Influenza Immunisation Coverage </a:t>
            </a:r>
          </a:p>
          <a:p>
            <a:r>
              <a:rPr lang="en-NZ" dirty="0" smtClean="0"/>
              <a:t>https://www.health.govt.nz/our-work/preventative-health-wellness/immunisation/influenza</a:t>
            </a:r>
          </a:p>
          <a:p>
            <a:endParaRPr lang="en-NZ" dirty="0" smtClean="0"/>
          </a:p>
          <a:p>
            <a:r>
              <a:rPr lang="en-NZ" sz="1200" kern="1200" dirty="0" smtClean="0">
                <a:solidFill>
                  <a:schemeClr val="tx1"/>
                </a:solidFill>
                <a:effectLst/>
                <a:latin typeface="+mn-lt"/>
                <a:ea typeface="MS PGothic" panose="020B0600070205080204" pitchFamily="34" charset="-128"/>
                <a:cs typeface="ＭＳ Ｐゴシック" charset="0"/>
              </a:rPr>
              <a:t>DHB health care worker influenza immunisation coverage by occupation has remained steady across all occupational groups in 2017, averaging 66 percent. There was a slight upward trend for doctors and nurses, while midwife coverage remained at 54 percent.</a:t>
            </a:r>
            <a:endParaRPr lang="en-NZ" dirty="0"/>
          </a:p>
        </p:txBody>
      </p:sp>
      <p:sp>
        <p:nvSpPr>
          <p:cNvPr id="4" name="Slide Number Placeholder 3"/>
          <p:cNvSpPr>
            <a:spLocks noGrp="1"/>
          </p:cNvSpPr>
          <p:nvPr>
            <p:ph type="sldNum" sz="quarter" idx="10"/>
          </p:nvPr>
        </p:nvSpPr>
        <p:spPr/>
        <p:txBody>
          <a:bodyPr/>
          <a:lstStyle/>
          <a:p>
            <a:fld id="{529DE579-1C76-4E83-BCBF-D54EC6A2DBB7}" type="slidenum">
              <a:rPr lang="en-NZ" altLang="en-US" smtClean="0"/>
              <a:pPr/>
              <a:t>23</a:t>
            </a:fld>
            <a:endParaRPr lang="en-NZ" altLang="en-US" dirty="0"/>
          </a:p>
        </p:txBody>
      </p:sp>
    </p:spTree>
    <p:extLst>
      <p:ext uri="{BB962C8B-B14F-4D97-AF65-F5344CB8AC3E}">
        <p14:creationId xmlns:p14="http://schemas.microsoft.com/office/powerpoint/2010/main" val="1140414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S PGothic" panose="020B0600070205080204" pitchFamily="34" charset="-128"/>
                <a:cs typeface="ＭＳ Ｐゴシック" charset="0"/>
              </a:rPr>
              <a:t>Lay language for reading age of 12 year old, abbreviated for the slide</a:t>
            </a:r>
          </a:p>
        </p:txBody>
      </p:sp>
      <p:sp>
        <p:nvSpPr>
          <p:cNvPr id="4" name="Slide Number Placeholder 3"/>
          <p:cNvSpPr>
            <a:spLocks noGrp="1"/>
          </p:cNvSpPr>
          <p:nvPr>
            <p:ph type="sldNum" sz="quarter" idx="10"/>
          </p:nvPr>
        </p:nvSpPr>
        <p:spPr/>
        <p:txBody>
          <a:bodyPr/>
          <a:lstStyle/>
          <a:p>
            <a:pPr>
              <a:defRPr/>
            </a:pPr>
            <a:fld id="{38F1AE46-F19A-4061-8D59-6E0A9DB3E3F8}" type="slidenum">
              <a:rPr lang="en-US" smtClean="0"/>
              <a:pPr>
                <a:defRPr/>
              </a:pPr>
              <a:t>4</a:t>
            </a:fld>
            <a:endParaRPr lang="en-US" dirty="0"/>
          </a:p>
        </p:txBody>
      </p:sp>
    </p:spTree>
    <p:extLst>
      <p:ext uri="{BB962C8B-B14F-4D97-AF65-F5344CB8AC3E}">
        <p14:creationId xmlns:p14="http://schemas.microsoft.com/office/powerpoint/2010/main" val="40842703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Other health worker flu vaccination may be added in the future but only works if there is </a:t>
            </a:r>
            <a:r>
              <a:rPr lang="en-US" smtClean="0"/>
              <a:t>a denominator.</a:t>
            </a:r>
            <a:endParaRPr lang="en-NZ" dirty="0"/>
          </a:p>
        </p:txBody>
      </p:sp>
      <p:sp>
        <p:nvSpPr>
          <p:cNvPr id="4" name="Slide Number Placeholder 3"/>
          <p:cNvSpPr>
            <a:spLocks noGrp="1"/>
          </p:cNvSpPr>
          <p:nvPr>
            <p:ph type="sldNum" sz="quarter" idx="10"/>
          </p:nvPr>
        </p:nvSpPr>
        <p:spPr/>
        <p:txBody>
          <a:bodyPr/>
          <a:lstStyle/>
          <a:p>
            <a:fld id="{529DE579-1C76-4E83-BCBF-D54EC6A2DBB7}" type="slidenum">
              <a:rPr lang="en-NZ" altLang="en-US" smtClean="0"/>
              <a:pPr/>
              <a:t>24</a:t>
            </a:fld>
            <a:endParaRPr lang="en-NZ" altLang="en-US"/>
          </a:p>
        </p:txBody>
      </p:sp>
    </p:spTree>
    <p:extLst>
      <p:ext uri="{BB962C8B-B14F-4D97-AF65-F5344CB8AC3E}">
        <p14:creationId xmlns:p14="http://schemas.microsoft.com/office/powerpoint/2010/main" val="14269308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529DE579-1C76-4E83-BCBF-D54EC6A2DBB7}" type="slidenum">
              <a:rPr lang="en-NZ" altLang="en-US" smtClean="0"/>
              <a:pPr/>
              <a:t>25</a:t>
            </a:fld>
            <a:endParaRPr lang="en-NZ" altLang="en-US"/>
          </a:p>
        </p:txBody>
      </p:sp>
    </p:spTree>
    <p:extLst>
      <p:ext uri="{BB962C8B-B14F-4D97-AF65-F5344CB8AC3E}">
        <p14:creationId xmlns:p14="http://schemas.microsoft.com/office/powerpoint/2010/main" val="34222896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sz="1200" b="0" i="0" u="none" strike="noStrike" kern="1200" baseline="0" dirty="0" smtClean="0">
                <a:solidFill>
                  <a:schemeClr val="tx1"/>
                </a:solidFill>
                <a:latin typeface="+mn-lt"/>
                <a:ea typeface="MS PGothic" panose="020B0600070205080204" pitchFamily="34" charset="-128"/>
                <a:cs typeface="ＭＳ Ｐゴシック" charset="0"/>
              </a:rPr>
              <a:t>Febrile events following influenza vaccination </a:t>
            </a:r>
            <a:r>
              <a:rPr lang="en-US" sz="1200" b="0" i="0" u="none" strike="noStrike" kern="1200" baseline="0" dirty="0" smtClean="0">
                <a:solidFill>
                  <a:schemeClr val="tx1"/>
                </a:solidFill>
                <a:latin typeface="+mn-lt"/>
                <a:ea typeface="MS PGothic" panose="020B0600070205080204" pitchFamily="34" charset="-128"/>
                <a:cs typeface="ＭＳ Ｐゴシック" charset="0"/>
              </a:rPr>
              <a:t>Fever is a common adverse event in children after vaccination. Convulsions associated with fever can occur</a:t>
            </a:r>
          </a:p>
          <a:p>
            <a:r>
              <a:rPr lang="en-US" sz="1200" b="0" i="0" u="none" strike="noStrike" kern="1200" baseline="0" dirty="0" smtClean="0">
                <a:solidFill>
                  <a:schemeClr val="tx1"/>
                </a:solidFill>
                <a:latin typeface="+mn-lt"/>
                <a:ea typeface="MS PGothic" panose="020B0600070205080204" pitchFamily="34" charset="-128"/>
                <a:cs typeface="ＭＳ Ｐゴシック" charset="0"/>
              </a:rPr>
              <a:t>in susceptible children. </a:t>
            </a:r>
          </a:p>
          <a:p>
            <a:endParaRPr lang="en-US" sz="1200" b="0" i="0" u="none" strike="noStrike" kern="1200" baseline="0" dirty="0" smtClean="0">
              <a:solidFill>
                <a:schemeClr val="tx1"/>
              </a:solidFill>
              <a:latin typeface="+mn-lt"/>
              <a:ea typeface="MS PGothic" panose="020B0600070205080204" pitchFamily="34" charset="-128"/>
              <a:cs typeface="ＭＳ Ｐゴシック" charset="0"/>
            </a:endParaRPr>
          </a:p>
          <a:p>
            <a:r>
              <a:rPr lang="en-US" sz="1200" b="0" i="0" u="none" strike="noStrike" kern="1200" baseline="0" dirty="0" smtClean="0">
                <a:solidFill>
                  <a:schemeClr val="tx1"/>
                </a:solidFill>
                <a:latin typeface="+mn-lt"/>
                <a:ea typeface="MS PGothic" panose="020B0600070205080204" pitchFamily="34" charset="-128"/>
                <a:cs typeface="ＭＳ Ｐゴシック" charset="0"/>
              </a:rPr>
              <a:t>In one study, children aged 6–23 months were two to three times more likely to develop a fever of 38°–39°C during the first 24 hours after receiving influenza and PCV13 (PREVENAR</a:t>
            </a:r>
          </a:p>
          <a:p>
            <a:r>
              <a:rPr lang="en-US" sz="1200" b="0" i="0" u="none" strike="noStrike" kern="1200" baseline="0" dirty="0" smtClean="0">
                <a:solidFill>
                  <a:schemeClr val="tx1"/>
                </a:solidFill>
                <a:latin typeface="+mn-lt"/>
                <a:ea typeface="MS PGothic" panose="020B0600070205080204" pitchFamily="34" charset="-128"/>
                <a:cs typeface="ＭＳ Ｐゴシック" charset="0"/>
              </a:rPr>
              <a:t>13R) vaccines at the same visit compared with children who received the vaccines on separate days. </a:t>
            </a:r>
          </a:p>
          <a:p>
            <a:r>
              <a:rPr lang="en-NZ" sz="1200" b="0" i="0" u="none" strike="noStrike" kern="1200" baseline="0" dirty="0" smtClean="0">
                <a:solidFill>
                  <a:schemeClr val="tx1"/>
                </a:solidFill>
                <a:latin typeface="+mn-lt"/>
                <a:ea typeface="MS PGothic" panose="020B0600070205080204" pitchFamily="34" charset="-128"/>
                <a:cs typeface="ＭＳ Ｐゴシック" charset="0"/>
              </a:rPr>
              <a:t>Stockwell MS, Broder K, </a:t>
            </a:r>
            <a:r>
              <a:rPr lang="en-NZ" sz="1200" b="0" i="0" u="none" strike="noStrike" kern="1200" baseline="0" dirty="0" err="1" smtClean="0">
                <a:solidFill>
                  <a:schemeClr val="tx1"/>
                </a:solidFill>
                <a:latin typeface="+mn-lt"/>
                <a:ea typeface="MS PGothic" panose="020B0600070205080204" pitchFamily="34" charset="-128"/>
                <a:cs typeface="ＭＳ Ｐゴシック" charset="0"/>
              </a:rPr>
              <a:t>LaRussa</a:t>
            </a:r>
            <a:r>
              <a:rPr lang="en-NZ" sz="1200" b="0" i="0" u="none" strike="noStrike" kern="1200" baseline="0" dirty="0" smtClean="0">
                <a:solidFill>
                  <a:schemeClr val="tx1"/>
                </a:solidFill>
                <a:latin typeface="+mn-lt"/>
                <a:ea typeface="MS PGothic" panose="020B0600070205080204" pitchFamily="34" charset="-128"/>
                <a:cs typeface="ＭＳ Ｐゴシック" charset="0"/>
              </a:rPr>
              <a:t> P, et al. Risk of fever after </a:t>
            </a:r>
            <a:r>
              <a:rPr lang="en-NZ" sz="1200" b="0" i="0" u="none" strike="noStrike" kern="1200" baseline="0" dirty="0" err="1" smtClean="0">
                <a:solidFill>
                  <a:schemeClr val="tx1"/>
                </a:solidFill>
                <a:latin typeface="+mn-lt"/>
                <a:ea typeface="MS PGothic" panose="020B0600070205080204" pitchFamily="34" charset="-128"/>
                <a:cs typeface="ＭＳ Ｐゴシック" charset="0"/>
              </a:rPr>
              <a:t>pediatric</a:t>
            </a:r>
            <a:r>
              <a:rPr lang="en-NZ" sz="1200" b="0" i="0" u="none" strike="noStrike" kern="1200" baseline="0" dirty="0" smtClean="0">
                <a:solidFill>
                  <a:schemeClr val="tx1"/>
                </a:solidFill>
                <a:latin typeface="+mn-lt"/>
                <a:ea typeface="MS PGothic" panose="020B0600070205080204" pitchFamily="34" charset="-128"/>
                <a:cs typeface="ＭＳ Ｐゴシック" charset="0"/>
              </a:rPr>
              <a:t> trivalent inactivated influenza vaccine and 13-valent pneumococcal conjugate vaccine. JAMA </a:t>
            </a:r>
            <a:r>
              <a:rPr lang="en-NZ" sz="1200" b="0" i="0" u="none" strike="noStrike" kern="1200" baseline="0" dirty="0" err="1" smtClean="0">
                <a:solidFill>
                  <a:schemeClr val="tx1"/>
                </a:solidFill>
                <a:latin typeface="+mn-lt"/>
                <a:ea typeface="MS PGothic" panose="020B0600070205080204" pitchFamily="34" charset="-128"/>
                <a:cs typeface="ＭＳ Ｐゴシック" charset="0"/>
              </a:rPr>
              <a:t>Pediatrics</a:t>
            </a:r>
            <a:r>
              <a:rPr lang="en-NZ" sz="1200" b="0" i="0" u="none" strike="noStrike" kern="1200" baseline="0" dirty="0" smtClean="0">
                <a:solidFill>
                  <a:schemeClr val="tx1"/>
                </a:solidFill>
                <a:latin typeface="+mn-lt"/>
                <a:ea typeface="MS PGothic" panose="020B0600070205080204" pitchFamily="34" charset="-128"/>
                <a:cs typeface="ＭＳ Ｐゴシック" charset="0"/>
              </a:rPr>
              <a:t>. 2014;168(3):211-9. </a:t>
            </a:r>
          </a:p>
          <a:p>
            <a:r>
              <a:rPr lang="en-NZ" sz="1200" b="0" i="0" u="none" strike="noStrike" kern="1200" baseline="0" dirty="0" smtClean="0">
                <a:solidFill>
                  <a:schemeClr val="tx1"/>
                </a:solidFill>
                <a:latin typeface="+mn-lt"/>
                <a:ea typeface="MS PGothic" panose="020B0600070205080204" pitchFamily="34" charset="-128"/>
                <a:cs typeface="ＭＳ Ｐゴシック" charset="0"/>
              </a:rPr>
              <a:t>25. Schwarz TF, </a:t>
            </a:r>
            <a:r>
              <a:rPr lang="en-NZ" sz="1200" b="0" i="0" u="none" strike="noStrike" kern="1200" baseline="0" dirty="0" err="1" smtClean="0">
                <a:solidFill>
                  <a:schemeClr val="tx1"/>
                </a:solidFill>
                <a:latin typeface="+mn-lt"/>
                <a:ea typeface="MS PGothic" panose="020B0600070205080204" pitchFamily="34" charset="-128"/>
                <a:cs typeface="ＭＳ Ｐゴシック" charset="0"/>
              </a:rPr>
              <a:t>Flamaing</a:t>
            </a:r>
            <a:r>
              <a:rPr lang="en-NZ" sz="1200" b="0" i="0" u="none" strike="noStrike" kern="1200" baseline="0" dirty="0" smtClean="0">
                <a:solidFill>
                  <a:schemeClr val="tx1"/>
                </a:solidFill>
                <a:latin typeface="+mn-lt"/>
                <a:ea typeface="MS PGothic" panose="020B0600070205080204" pitchFamily="34" charset="-128"/>
                <a:cs typeface="ＭＳ Ｐゴシック" charset="0"/>
              </a:rPr>
              <a:t> J, </a:t>
            </a:r>
            <a:r>
              <a:rPr lang="en-NZ" sz="1200" b="0" i="0" u="none" strike="noStrike" kern="1200" baseline="0" dirty="0" err="1" smtClean="0">
                <a:solidFill>
                  <a:schemeClr val="tx1"/>
                </a:solidFill>
                <a:latin typeface="+mn-lt"/>
                <a:ea typeface="MS PGothic" panose="020B0600070205080204" pitchFamily="34" charset="-128"/>
                <a:cs typeface="ＭＳ Ｐゴシック" charset="0"/>
              </a:rPr>
              <a:t>Rümke</a:t>
            </a:r>
            <a:r>
              <a:rPr lang="en-NZ" sz="1200" b="0" i="0" u="none" strike="noStrike" kern="1200" baseline="0" dirty="0" smtClean="0">
                <a:solidFill>
                  <a:schemeClr val="tx1"/>
                </a:solidFill>
                <a:latin typeface="+mn-lt"/>
                <a:ea typeface="MS PGothic" panose="020B0600070205080204" pitchFamily="34" charset="-128"/>
                <a:cs typeface="ＭＳ Ｐゴシック" charset="0"/>
              </a:rPr>
              <a:t> HC, </a:t>
            </a:r>
            <a:r>
              <a:rPr lang="en-NZ" sz="1200" b="0" i="0" u="none" strike="noStrike" kern="1200" baseline="0" dirty="0" err="1" smtClean="0">
                <a:solidFill>
                  <a:schemeClr val="tx1"/>
                </a:solidFill>
                <a:latin typeface="+mn-lt"/>
                <a:ea typeface="MS PGothic" panose="020B0600070205080204" pitchFamily="34" charset="-128"/>
                <a:cs typeface="ＭＳ Ｐゴシック" charset="0"/>
              </a:rPr>
              <a:t>Penzes</a:t>
            </a:r>
            <a:r>
              <a:rPr lang="en-NZ" sz="1200" b="0" i="0" u="none" strike="noStrike" kern="1200" baseline="0" dirty="0" smtClean="0">
                <a:solidFill>
                  <a:schemeClr val="tx1"/>
                </a:solidFill>
                <a:latin typeface="+mn-lt"/>
                <a:ea typeface="MS PGothic" panose="020B0600070205080204" pitchFamily="34" charset="-128"/>
                <a:cs typeface="ＭＳ Ｐゴシック" charset="0"/>
              </a:rPr>
              <a:t> J, </a:t>
            </a:r>
            <a:r>
              <a:rPr lang="en-NZ" sz="1200" b="0" i="0" u="none" strike="noStrike" kern="1200" baseline="0" dirty="0" err="1" smtClean="0">
                <a:solidFill>
                  <a:schemeClr val="tx1"/>
                </a:solidFill>
                <a:latin typeface="+mn-lt"/>
                <a:ea typeface="MS PGothic" panose="020B0600070205080204" pitchFamily="34" charset="-128"/>
                <a:cs typeface="ＭＳ Ｐゴシック" charset="0"/>
              </a:rPr>
              <a:t>Juergens</a:t>
            </a:r>
            <a:r>
              <a:rPr lang="en-NZ" sz="1200" b="0" i="0" u="none" strike="noStrike" kern="1200" baseline="0" dirty="0" smtClean="0">
                <a:solidFill>
                  <a:schemeClr val="tx1"/>
                </a:solidFill>
                <a:latin typeface="+mn-lt"/>
                <a:ea typeface="MS PGothic" panose="020B0600070205080204" pitchFamily="34" charset="-128"/>
                <a:cs typeface="ＭＳ Ｐゴシック" charset="0"/>
              </a:rPr>
              <a:t> C, </a:t>
            </a:r>
            <a:r>
              <a:rPr lang="en-NZ" sz="1200" b="0" i="0" u="none" strike="noStrike" kern="1200" baseline="0" dirty="0" err="1" smtClean="0">
                <a:solidFill>
                  <a:schemeClr val="tx1"/>
                </a:solidFill>
                <a:latin typeface="+mn-lt"/>
                <a:ea typeface="MS PGothic" panose="020B0600070205080204" pitchFamily="34" charset="-128"/>
                <a:cs typeface="ＭＳ Ｐゴシック" charset="0"/>
              </a:rPr>
              <a:t>Wenz</a:t>
            </a:r>
            <a:r>
              <a:rPr lang="en-NZ" sz="1200" b="0" i="0" u="none" strike="noStrike" kern="1200" baseline="0" dirty="0" smtClean="0">
                <a:solidFill>
                  <a:schemeClr val="tx1"/>
                </a:solidFill>
                <a:latin typeface="+mn-lt"/>
                <a:ea typeface="MS PGothic" panose="020B0600070205080204" pitchFamily="34" charset="-128"/>
                <a:cs typeface="ＭＳ Ｐゴシック" charset="0"/>
              </a:rPr>
              <a:t> A, et al </a:t>
            </a:r>
          </a:p>
          <a:p>
            <a:endParaRPr lang="en-NZ" dirty="0"/>
          </a:p>
        </p:txBody>
      </p:sp>
      <p:sp>
        <p:nvSpPr>
          <p:cNvPr id="4" name="Slide Number Placeholder 3"/>
          <p:cNvSpPr>
            <a:spLocks noGrp="1"/>
          </p:cNvSpPr>
          <p:nvPr>
            <p:ph type="sldNum" sz="quarter" idx="10"/>
          </p:nvPr>
        </p:nvSpPr>
        <p:spPr/>
        <p:txBody>
          <a:bodyPr/>
          <a:lstStyle/>
          <a:p>
            <a:pPr>
              <a:defRPr/>
            </a:pPr>
            <a:fld id="{38F1AE46-F19A-4061-8D59-6E0A9DB3E3F8}" type="slidenum">
              <a:rPr lang="en-US" smtClean="0"/>
              <a:pPr>
                <a:defRPr/>
              </a:pPr>
              <a:t>26</a:t>
            </a:fld>
            <a:endParaRPr lang="en-US" dirty="0"/>
          </a:p>
        </p:txBody>
      </p:sp>
    </p:spTree>
    <p:extLst>
      <p:ext uri="{BB962C8B-B14F-4D97-AF65-F5344CB8AC3E}">
        <p14:creationId xmlns:p14="http://schemas.microsoft.com/office/powerpoint/2010/main" val="15568613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S PGothic" panose="020B0600070205080204" pitchFamily="34" charset="-128"/>
                <a:cs typeface="ＭＳ Ｐゴシック" charset="0"/>
              </a:rPr>
              <a:t>From page 18 of flu</a:t>
            </a:r>
            <a:r>
              <a:rPr lang="en-US" sz="1200" kern="1200" baseline="0" dirty="0" smtClean="0">
                <a:solidFill>
                  <a:schemeClr val="tx1"/>
                </a:solidFill>
                <a:effectLst/>
                <a:latin typeface="+mn-lt"/>
                <a:ea typeface="MS PGothic" panose="020B0600070205080204" pitchFamily="34" charset="-128"/>
                <a:cs typeface="ＭＳ Ｐゴシック" charset="0"/>
              </a:rPr>
              <a:t> kit</a:t>
            </a:r>
            <a:endParaRPr lang="en-US" sz="1200" kern="1200" dirty="0" smtClean="0">
              <a:solidFill>
                <a:schemeClr val="tx1"/>
              </a:solidFill>
              <a:effectLst/>
              <a:latin typeface="+mn-lt"/>
              <a:ea typeface="MS PGothic" panose="020B0600070205080204" pitchFamily="34" charset="-128"/>
              <a:cs typeface="ＭＳ Ｐゴシック" charset="0"/>
            </a:endParaRPr>
          </a:p>
          <a:p>
            <a:r>
              <a:rPr lang="en-US" sz="1200" kern="1200" dirty="0" smtClean="0">
                <a:solidFill>
                  <a:schemeClr val="tx1"/>
                </a:solidFill>
                <a:effectLst/>
                <a:latin typeface="+mn-lt"/>
                <a:ea typeface="MS PGothic" panose="020B0600070205080204" pitchFamily="34" charset="-128"/>
                <a:cs typeface="ＭＳ Ｐゴシック" charset="0"/>
              </a:rPr>
              <a:t>As we age our immune system becomes less efficient at preventing infectious diseases and associated complications.</a:t>
            </a:r>
            <a:r>
              <a:rPr lang="en-US" sz="1200" kern="1200" baseline="30000" dirty="0" smtClean="0">
                <a:solidFill>
                  <a:schemeClr val="tx1"/>
                </a:solidFill>
                <a:effectLst/>
                <a:latin typeface="+mn-lt"/>
                <a:ea typeface="MS PGothic" panose="020B0600070205080204" pitchFamily="34" charset="-128"/>
                <a:cs typeface="ＭＳ Ｐゴシック" charset="0"/>
              </a:rPr>
              <a:t>69</a:t>
            </a:r>
            <a:r>
              <a:rPr lang="en-US" sz="1200" kern="1200" dirty="0" smtClean="0">
                <a:solidFill>
                  <a:schemeClr val="tx1"/>
                </a:solidFill>
                <a:effectLst/>
                <a:latin typeface="+mn-lt"/>
                <a:ea typeface="MS PGothic" panose="020B0600070205080204" pitchFamily="34" charset="-128"/>
                <a:cs typeface="ＭＳ Ｐゴシック" charset="0"/>
              </a:rPr>
              <a:t> Older people (aged 65 years or older) with influenza are more likely to require </a:t>
            </a:r>
            <a:r>
              <a:rPr lang="en-US" sz="1200" kern="1200" dirty="0" err="1" smtClean="0">
                <a:solidFill>
                  <a:schemeClr val="tx1"/>
                </a:solidFill>
                <a:effectLst/>
                <a:latin typeface="+mn-lt"/>
                <a:ea typeface="MS PGothic" panose="020B0600070205080204" pitchFamily="34" charset="-128"/>
                <a:cs typeface="ＭＳ Ｐゴシック" charset="0"/>
              </a:rPr>
              <a:t>hospitalisation</a:t>
            </a:r>
            <a:r>
              <a:rPr lang="en-US" sz="1200" kern="1200" dirty="0" smtClean="0">
                <a:solidFill>
                  <a:schemeClr val="tx1"/>
                </a:solidFill>
                <a:effectLst/>
                <a:latin typeface="+mn-lt"/>
                <a:ea typeface="MS PGothic" panose="020B0600070205080204" pitchFamily="34" charset="-128"/>
                <a:cs typeface="ＭＳ Ｐゴシック" charset="0"/>
              </a:rPr>
              <a:t> and significantly more likely to die than adults with influenza who are aged under 65 years. The presence of chronic conditions such as diabetes or heart, kidney, neurological or respiratory diseases adds to their risk of influenza-related complications.</a:t>
            </a:r>
            <a:endParaRPr lang="en-NZ" sz="1200" kern="1200" dirty="0" smtClean="0">
              <a:solidFill>
                <a:schemeClr val="tx1"/>
              </a:solidFill>
              <a:effectLst/>
              <a:latin typeface="+mn-lt"/>
              <a:ea typeface="MS PGothic" panose="020B0600070205080204" pitchFamily="34" charset="-128"/>
              <a:cs typeface="ＭＳ Ｐゴシック" charset="0"/>
            </a:endParaRPr>
          </a:p>
          <a:p>
            <a:r>
              <a:rPr lang="en-US" sz="1200" kern="1200" dirty="0" err="1" smtClean="0">
                <a:solidFill>
                  <a:schemeClr val="tx1"/>
                </a:solidFill>
                <a:effectLst/>
                <a:latin typeface="+mn-lt"/>
                <a:ea typeface="MS PGothic" panose="020B0600070205080204" pitchFamily="34" charset="-128"/>
                <a:cs typeface="ＭＳ Ｐゴシック" charset="0"/>
              </a:rPr>
              <a:t>Pg</a:t>
            </a:r>
            <a:r>
              <a:rPr lang="en-US" sz="1200" kern="1200" dirty="0" smtClean="0">
                <a:solidFill>
                  <a:schemeClr val="tx1"/>
                </a:solidFill>
                <a:effectLst/>
                <a:latin typeface="+mn-lt"/>
                <a:ea typeface="MS PGothic" panose="020B0600070205080204" pitchFamily="34" charset="-128"/>
                <a:cs typeface="ＭＳ Ｐゴシック" charset="0"/>
              </a:rPr>
              <a:t> 18 of flu kit</a:t>
            </a:r>
            <a:r>
              <a:rPr lang="en-US" sz="1200" kern="1200" baseline="0" dirty="0" smtClean="0">
                <a:solidFill>
                  <a:schemeClr val="tx1"/>
                </a:solidFill>
                <a:effectLst/>
                <a:latin typeface="+mn-lt"/>
                <a:ea typeface="MS PGothic" panose="020B0600070205080204" pitchFamily="34" charset="-128"/>
                <a:cs typeface="ＭＳ Ｐゴシック" charset="0"/>
              </a:rPr>
              <a:t> booklet </a:t>
            </a:r>
            <a:r>
              <a:rPr lang="en-US" sz="1200" kern="1200" dirty="0" smtClean="0">
                <a:solidFill>
                  <a:schemeClr val="tx1"/>
                </a:solidFill>
                <a:effectLst/>
                <a:latin typeface="+mn-lt"/>
                <a:ea typeface="MS PGothic" panose="020B0600070205080204" pitchFamily="34" charset="-128"/>
                <a:cs typeface="ＭＳ Ｐゴシック" charset="0"/>
              </a:rPr>
              <a:t> </a:t>
            </a:r>
            <a:endParaRPr lang="en-NZ" sz="1200" kern="1200" dirty="0" smtClean="0">
              <a:solidFill>
                <a:schemeClr val="tx1"/>
              </a:solidFill>
              <a:effectLst/>
              <a:latin typeface="+mn-lt"/>
              <a:ea typeface="MS PGothic" panose="020B0600070205080204" pitchFamily="34" charset="-128"/>
              <a:cs typeface="ＭＳ Ｐゴシック" charset="0"/>
            </a:endParaRPr>
          </a:p>
          <a:p>
            <a:endParaRPr lang="en-US" sz="1200" kern="1200" dirty="0" smtClean="0">
              <a:solidFill>
                <a:schemeClr val="tx1"/>
              </a:solidFill>
              <a:effectLst/>
              <a:latin typeface="+mn-lt"/>
              <a:ea typeface="MS PGothic" panose="020B0600070205080204" pitchFamily="34" charset="-128"/>
              <a:cs typeface="ＭＳ Ｐゴシック" charset="0"/>
            </a:endParaRPr>
          </a:p>
          <a:p>
            <a:r>
              <a:rPr lang="en-US" sz="1200" kern="1200" dirty="0" smtClean="0">
                <a:solidFill>
                  <a:schemeClr val="tx1"/>
                </a:solidFill>
                <a:effectLst/>
                <a:latin typeface="+mn-lt"/>
                <a:ea typeface="MS PGothic" panose="020B0600070205080204" pitchFamily="34" charset="-128"/>
                <a:cs typeface="ＭＳ Ｐゴシック" charset="0"/>
              </a:rPr>
              <a:t>Although older people may have a reduced immune response to influenza vaccine compared with younger adults, they may still benefit from influenza vaccination.</a:t>
            </a:r>
          </a:p>
          <a:p>
            <a:r>
              <a:rPr lang="en-NZ" sz="1200" b="0" i="0" u="none" strike="noStrike" kern="1200" baseline="0" dirty="0" smtClean="0">
                <a:solidFill>
                  <a:schemeClr val="tx1"/>
                </a:solidFill>
                <a:latin typeface="+mn-lt"/>
                <a:ea typeface="MS PGothic" panose="020B0600070205080204" pitchFamily="34" charset="-128"/>
                <a:cs typeface="ＭＳ Ｐゴシック" charset="0"/>
              </a:rPr>
              <a:t>The presence of chronic </a:t>
            </a:r>
            <a:r>
              <a:rPr lang="en-US" sz="1200" b="0" i="0" u="none" strike="noStrike" kern="1200" baseline="0" dirty="0" smtClean="0">
                <a:solidFill>
                  <a:schemeClr val="tx1"/>
                </a:solidFill>
                <a:latin typeface="+mn-lt"/>
                <a:ea typeface="MS PGothic" panose="020B0600070205080204" pitchFamily="34" charset="-128"/>
                <a:cs typeface="ＭＳ Ｐゴシック" charset="0"/>
              </a:rPr>
              <a:t>conditions such as diabetes or heart, kidney, neurological or respiratory diseases adds to their risk of influenza-related </a:t>
            </a:r>
            <a:r>
              <a:rPr lang="en-NZ" sz="1200" b="0" i="0" u="none" strike="noStrike" kern="1200" baseline="0" dirty="0" smtClean="0">
                <a:solidFill>
                  <a:schemeClr val="tx1"/>
                </a:solidFill>
                <a:latin typeface="+mn-lt"/>
                <a:ea typeface="MS PGothic" panose="020B0600070205080204" pitchFamily="34" charset="-128"/>
                <a:cs typeface="ＭＳ Ｐゴシック" charset="0"/>
              </a:rPr>
              <a:t>complications.</a:t>
            </a:r>
            <a:endParaRPr lang="en-NZ" sz="1200" kern="1200" dirty="0" smtClean="0">
              <a:solidFill>
                <a:schemeClr val="tx1"/>
              </a:solidFill>
              <a:effectLst/>
              <a:latin typeface="+mn-lt"/>
              <a:ea typeface="MS PGothic" panose="020B0600070205080204" pitchFamily="34" charset="-128"/>
              <a:cs typeface="ＭＳ Ｐゴシック" charset="0"/>
            </a:endParaRPr>
          </a:p>
          <a:p>
            <a:r>
              <a:rPr lang="en-US" sz="1200" kern="1200" dirty="0" smtClean="0">
                <a:solidFill>
                  <a:schemeClr val="tx1"/>
                </a:solidFill>
                <a:effectLst/>
                <a:latin typeface="+mn-lt"/>
                <a:ea typeface="MS PGothic" panose="020B0600070205080204" pitchFamily="34" charset="-128"/>
                <a:cs typeface="ＭＳ Ｐゴシック" charset="0"/>
              </a:rPr>
              <a:t> </a:t>
            </a:r>
            <a:endParaRPr lang="en-NZ" sz="1200" kern="1200" dirty="0" smtClean="0">
              <a:solidFill>
                <a:schemeClr val="tx1"/>
              </a:solidFill>
              <a:effectLst/>
              <a:latin typeface="+mn-lt"/>
              <a:ea typeface="MS PGothic" panose="020B0600070205080204" pitchFamily="34" charset="-128"/>
              <a:cs typeface="ＭＳ Ｐゴシック" charset="0"/>
            </a:endParaRPr>
          </a:p>
          <a:p>
            <a:r>
              <a:rPr lang="en-US" sz="1200" kern="1200" dirty="0" smtClean="0">
                <a:solidFill>
                  <a:schemeClr val="tx1"/>
                </a:solidFill>
                <a:effectLst/>
                <a:latin typeface="+mn-lt"/>
                <a:ea typeface="MS PGothic" panose="020B0600070205080204" pitchFamily="34" charset="-128"/>
                <a:cs typeface="ＭＳ Ｐゴシック" charset="0"/>
              </a:rPr>
              <a:t>Influenza vaccination is recommended (although not funded) for those who are in close contact with older people and individuals at high risk of influenza infections to reduce the spread of disease to those who are more vulnerable and also may be less likely to mount a strong immune response to the vaccine.</a:t>
            </a:r>
            <a:endParaRPr lang="en-NZ" sz="1200" kern="1200" dirty="0" smtClean="0">
              <a:solidFill>
                <a:schemeClr val="tx1"/>
              </a:solidFill>
              <a:effectLst/>
              <a:latin typeface="+mn-lt"/>
              <a:ea typeface="MS PGothic" panose="020B0600070205080204" pitchFamily="34" charset="-128"/>
              <a:cs typeface="ＭＳ Ｐゴシック" charset="0"/>
            </a:endParaRPr>
          </a:p>
          <a:p>
            <a:r>
              <a:rPr lang="en-US" sz="1200" kern="1200" dirty="0" smtClean="0">
                <a:solidFill>
                  <a:schemeClr val="tx1"/>
                </a:solidFill>
                <a:effectLst/>
                <a:latin typeface="+mn-lt"/>
                <a:ea typeface="MS PGothic" panose="020B0600070205080204" pitchFamily="34" charset="-128"/>
                <a:cs typeface="ＭＳ Ｐゴシック" charset="0"/>
              </a:rPr>
              <a:t/>
            </a:r>
            <a:br>
              <a:rPr lang="en-US" sz="1200" kern="1200" dirty="0" smtClean="0">
                <a:solidFill>
                  <a:schemeClr val="tx1"/>
                </a:solidFill>
                <a:effectLst/>
                <a:latin typeface="+mn-lt"/>
                <a:ea typeface="MS PGothic" panose="020B0600070205080204" pitchFamily="34" charset="-128"/>
                <a:cs typeface="ＭＳ Ｐゴシック" charset="0"/>
              </a:rPr>
            </a:br>
            <a:r>
              <a:rPr lang="en-US" sz="1200" kern="1200" dirty="0" smtClean="0">
                <a:solidFill>
                  <a:schemeClr val="tx1"/>
                </a:solidFill>
                <a:effectLst/>
                <a:latin typeface="+mn-lt"/>
                <a:ea typeface="MS PGothic" panose="020B0600070205080204" pitchFamily="34" charset="-128"/>
                <a:cs typeface="ＭＳ Ｐゴシック" charset="0"/>
              </a:rPr>
              <a:t> </a:t>
            </a:r>
            <a:endParaRPr lang="en-NZ" sz="1200" kern="1200" dirty="0" smtClean="0">
              <a:solidFill>
                <a:schemeClr val="tx1"/>
              </a:solidFill>
              <a:effectLst/>
              <a:latin typeface="+mn-lt"/>
              <a:ea typeface="MS PGothic" panose="020B0600070205080204" pitchFamily="34" charset="-128"/>
              <a:cs typeface="ＭＳ Ｐゴシック" charset="0"/>
            </a:endParaRPr>
          </a:p>
          <a:p>
            <a:endParaRPr lang="en-NZ" dirty="0"/>
          </a:p>
        </p:txBody>
      </p:sp>
      <p:sp>
        <p:nvSpPr>
          <p:cNvPr id="4" name="Slide Number Placeholder 3"/>
          <p:cNvSpPr>
            <a:spLocks noGrp="1"/>
          </p:cNvSpPr>
          <p:nvPr>
            <p:ph type="sldNum" sz="quarter" idx="10"/>
          </p:nvPr>
        </p:nvSpPr>
        <p:spPr/>
        <p:txBody>
          <a:bodyPr/>
          <a:lstStyle/>
          <a:p>
            <a:fld id="{529DE579-1C76-4E83-BCBF-D54EC6A2DBB7}" type="slidenum">
              <a:rPr lang="en-NZ" altLang="en-US" smtClean="0"/>
              <a:pPr/>
              <a:t>27</a:t>
            </a:fld>
            <a:endParaRPr lang="en-NZ" altLang="en-US"/>
          </a:p>
        </p:txBody>
      </p:sp>
    </p:spTree>
    <p:extLst>
      <p:ext uri="{BB962C8B-B14F-4D97-AF65-F5344CB8AC3E}">
        <p14:creationId xmlns:p14="http://schemas.microsoft.com/office/powerpoint/2010/main" val="22719533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a:t>
            </a:r>
            <a:r>
              <a:rPr lang="en-US" baseline="0" dirty="0" smtClean="0"/>
              <a:t>e from </a:t>
            </a:r>
            <a:r>
              <a:rPr lang="en-US" baseline="0" dirty="0" err="1" smtClean="0"/>
              <a:t>pg</a:t>
            </a:r>
            <a:r>
              <a:rPr lang="en-US" baseline="0" dirty="0" smtClean="0"/>
              <a:t> 19 of flu kit booklet</a:t>
            </a:r>
            <a:endParaRPr lang="en-US" dirty="0" smtClean="0"/>
          </a:p>
          <a:p>
            <a:r>
              <a:rPr lang="en-US" dirty="0" smtClean="0"/>
              <a:t>There </a:t>
            </a:r>
            <a:r>
              <a:rPr lang="en-US" dirty="0"/>
              <a:t>is considerable research to show that patients value the recommendation of their health professional. Studies have indicated that an explanation covering the following three aspects in slide is</a:t>
            </a:r>
            <a:r>
              <a:rPr lang="en-NZ" dirty="0"/>
              <a:t> </a:t>
            </a:r>
            <a:r>
              <a:rPr lang="en-NZ" dirty="0" smtClean="0"/>
              <a:t>important</a:t>
            </a:r>
          </a:p>
          <a:p>
            <a:endParaRPr lang="en-NZ"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NZ" sz="1200" dirty="0" smtClean="0"/>
              <a:t>Also,</a:t>
            </a:r>
            <a:r>
              <a:rPr lang="en-NZ" sz="1200" baseline="0" dirty="0" smtClean="0"/>
              <a:t> for point three, </a:t>
            </a:r>
            <a:r>
              <a:rPr lang="en-NZ" sz="1200" dirty="0" smtClean="0"/>
              <a:t>the potential complications from catching influenza pose a greater threat to the pregnant woman and her baby</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sz="1200" dirty="0" smtClean="0"/>
          </a:p>
          <a:p>
            <a:r>
              <a:rPr lang="en-US" sz="1200" b="1" i="0" u="none" strike="noStrike" kern="1200" baseline="0" dirty="0" smtClean="0">
                <a:solidFill>
                  <a:schemeClr val="tx1"/>
                </a:solidFill>
                <a:latin typeface="+mn-lt"/>
                <a:ea typeface="MS PGothic" panose="020B0600070205080204" pitchFamily="34" charset="-128"/>
                <a:cs typeface="ＭＳ Ｐゴシック" charset="0"/>
              </a:rPr>
              <a:t>Discuss influenza vaccination with pregnant women and their </a:t>
            </a:r>
            <a:r>
              <a:rPr lang="en-US" sz="1200" b="1" i="0" u="none" strike="noStrike" kern="1200" baseline="0" dirty="0" err="1" smtClean="0">
                <a:solidFill>
                  <a:schemeClr val="tx1"/>
                </a:solidFill>
                <a:latin typeface="+mn-lt"/>
                <a:ea typeface="MS PGothic" panose="020B0600070205080204" pitchFamily="34" charset="-128"/>
                <a:cs typeface="ＭＳ Ｐゴシック" charset="0"/>
              </a:rPr>
              <a:t>whãnau</a:t>
            </a:r>
            <a:endParaRPr lang="en-US" sz="1200" b="1" i="0" u="none" strike="noStrike" kern="1200" baseline="0" dirty="0" smtClean="0">
              <a:solidFill>
                <a:schemeClr val="tx1"/>
              </a:solidFill>
              <a:latin typeface="+mn-lt"/>
              <a:ea typeface="MS PGothic" panose="020B0600070205080204" pitchFamily="34" charset="-128"/>
              <a:cs typeface="ＭＳ Ｐゴシック" charset="0"/>
            </a:endParaRPr>
          </a:p>
          <a:p>
            <a:r>
              <a:rPr lang="en-US" sz="1200" b="0" i="0" u="none" strike="noStrike" kern="1200" baseline="0" dirty="0" smtClean="0">
                <a:solidFill>
                  <a:schemeClr val="tx1"/>
                </a:solidFill>
                <a:latin typeface="+mn-lt"/>
                <a:ea typeface="MS PGothic" panose="020B0600070205080204" pitchFamily="34" charset="-128"/>
                <a:cs typeface="ＭＳ Ｐゴシック" charset="0"/>
              </a:rPr>
              <a:t>2. Make a clear recommendation for the woman to receive an influenza vaccination</a:t>
            </a:r>
          </a:p>
          <a:p>
            <a:r>
              <a:rPr lang="en-NZ" sz="1200" b="0" i="0" u="none" strike="noStrike" kern="1200" baseline="0" dirty="0" smtClean="0">
                <a:solidFill>
                  <a:schemeClr val="tx1"/>
                </a:solidFill>
                <a:latin typeface="+mn-lt"/>
                <a:ea typeface="MS PGothic" panose="020B0600070205080204" pitchFamily="34" charset="-128"/>
                <a:cs typeface="ＭＳ Ｐゴシック" charset="0"/>
              </a:rPr>
              <a:t>during pregnancy</a:t>
            </a:r>
            <a:endParaRPr lang="en-NZ" sz="1200" dirty="0" smtClean="0"/>
          </a:p>
          <a:p>
            <a:endParaRPr lang="en-NZ" dirty="0"/>
          </a:p>
        </p:txBody>
      </p:sp>
      <p:sp>
        <p:nvSpPr>
          <p:cNvPr id="4" name="Slide Number Placeholder 3"/>
          <p:cNvSpPr>
            <a:spLocks noGrp="1"/>
          </p:cNvSpPr>
          <p:nvPr>
            <p:ph type="sldNum" sz="quarter" idx="10"/>
          </p:nvPr>
        </p:nvSpPr>
        <p:spPr/>
        <p:txBody>
          <a:bodyPr/>
          <a:lstStyle/>
          <a:p>
            <a:fld id="{529DE579-1C76-4E83-BCBF-D54EC6A2DBB7}" type="slidenum">
              <a:rPr lang="en-NZ" altLang="en-US" smtClean="0"/>
              <a:pPr/>
              <a:t>29</a:t>
            </a:fld>
            <a:endParaRPr lang="en-NZ" altLang="en-US" dirty="0"/>
          </a:p>
        </p:txBody>
      </p:sp>
    </p:spTree>
    <p:extLst>
      <p:ext uri="{BB962C8B-B14F-4D97-AF65-F5344CB8AC3E}">
        <p14:creationId xmlns:p14="http://schemas.microsoft.com/office/powerpoint/2010/main" val="8426404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Page 19 to 22 in the Flu kit</a:t>
            </a:r>
          </a:p>
          <a:p>
            <a:endParaRPr lang="en-US" dirty="0" smtClean="0"/>
          </a:p>
          <a:p>
            <a:r>
              <a:rPr lang="en-US" dirty="0"/>
              <a:t>A pregnant woman is nearly 5 times more likely to be admitted to hospital with influenza compared to a </a:t>
            </a:r>
            <a:r>
              <a:rPr lang="en-NZ" dirty="0"/>
              <a:t>non-pregnant woman.</a:t>
            </a:r>
            <a:endParaRPr lang="en-US" b="0" dirty="0" smtClean="0"/>
          </a:p>
          <a:p>
            <a:endParaRPr lang="en-US" dirty="0" smtClean="0"/>
          </a:p>
          <a:p>
            <a:r>
              <a:rPr lang="en-US" dirty="0"/>
              <a:t>Maternal influenza infection can be associated with congenital </a:t>
            </a:r>
            <a:r>
              <a:rPr lang="en-US" dirty="0" smtClean="0"/>
              <a:t>abnormalities caused</a:t>
            </a:r>
            <a:r>
              <a:rPr lang="en-US" baseline="0" dirty="0" smtClean="0"/>
              <a:t> by fever</a:t>
            </a:r>
            <a:r>
              <a:rPr lang="en-US" dirty="0" smtClean="0"/>
              <a:t>.</a:t>
            </a:r>
          </a:p>
          <a:p>
            <a:r>
              <a:rPr lang="en-US" sz="1200" b="0" i="0" u="none" strike="noStrike" kern="1200" baseline="0" dirty="0" smtClean="0">
                <a:solidFill>
                  <a:schemeClr val="tx1"/>
                </a:solidFill>
                <a:latin typeface="+mn-lt"/>
                <a:ea typeface="MS PGothic" panose="020B0600070205080204" pitchFamily="34" charset="-128"/>
                <a:cs typeface="ＭＳ Ｐゴシック" charset="0"/>
              </a:rPr>
              <a:t>Dreier JW, Andersen A-MN, Berg-</a:t>
            </a:r>
            <a:r>
              <a:rPr lang="en-US" sz="1200" b="0" i="0" u="none" strike="noStrike" kern="1200" baseline="0" dirty="0" err="1" smtClean="0">
                <a:solidFill>
                  <a:schemeClr val="tx1"/>
                </a:solidFill>
                <a:latin typeface="+mn-lt"/>
                <a:ea typeface="MS PGothic" panose="020B0600070205080204" pitchFamily="34" charset="-128"/>
                <a:cs typeface="ＭＳ Ｐゴシック" charset="0"/>
              </a:rPr>
              <a:t>Beckhoff</a:t>
            </a:r>
            <a:r>
              <a:rPr lang="en-US" sz="1200" b="0" i="0" u="none" strike="noStrike" kern="1200" baseline="0" dirty="0" smtClean="0">
                <a:solidFill>
                  <a:schemeClr val="tx1"/>
                </a:solidFill>
                <a:latin typeface="+mn-lt"/>
                <a:ea typeface="MS PGothic" panose="020B0600070205080204" pitchFamily="34" charset="-128"/>
                <a:cs typeface="ＭＳ Ｐゴシック" charset="0"/>
              </a:rPr>
              <a:t> G. Systematic review and meta-analyses: Fever in pregnancy and health impacts in the offspring. Pediatrics. 2014;133(3):e674-88. </a:t>
            </a:r>
          </a:p>
          <a:p>
            <a:endParaRPr lang="en-US"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529DE579-1C76-4E83-BCBF-D54EC6A2DBB7}" type="slidenum">
              <a:rPr lang="en-NZ" altLang="en-US" smtClean="0"/>
              <a:pPr/>
              <a:t>30</a:t>
            </a:fld>
            <a:endParaRPr lang="en-NZ" altLang="en-US" dirty="0"/>
          </a:p>
        </p:txBody>
      </p:sp>
    </p:spTree>
    <p:extLst>
      <p:ext uri="{BB962C8B-B14F-4D97-AF65-F5344CB8AC3E}">
        <p14:creationId xmlns:p14="http://schemas.microsoft.com/office/powerpoint/2010/main" val="15328811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defTabSz="931774">
              <a:defRPr/>
            </a:pPr>
            <a:r>
              <a:rPr lang="en-NZ" altLang="en-US" b="0" dirty="0" smtClean="0"/>
              <a:t>Same as last year</a:t>
            </a:r>
          </a:p>
          <a:p>
            <a:pPr defTabSz="931774">
              <a:defRPr/>
            </a:pPr>
            <a:r>
              <a:rPr lang="en-NZ" altLang="en-US" b="1" dirty="0" smtClean="0"/>
              <a:t>References:</a:t>
            </a:r>
          </a:p>
          <a:p>
            <a:pPr defTabSz="931774">
              <a:spcBef>
                <a:spcPts val="200"/>
              </a:spcBef>
              <a:defRPr/>
            </a:pPr>
            <a:r>
              <a:rPr lang="en-NZ" sz="1200" b="0" i="0" u="none" strike="noStrike" kern="1200" baseline="0" dirty="0" smtClean="0">
                <a:solidFill>
                  <a:schemeClr val="tx1"/>
                </a:solidFill>
                <a:latin typeface="+mn-lt"/>
                <a:ea typeface="MS PGothic" panose="020B0600070205080204" pitchFamily="34" charset="-128"/>
                <a:cs typeface="ＭＳ Ｐゴシック" charset="0"/>
              </a:rPr>
              <a:t>Sperling RS, Engel SM, Wallenstein S, Kraus TA, </a:t>
            </a:r>
            <a:r>
              <a:rPr lang="en-NZ" sz="1200" b="0" i="0" u="none" strike="noStrike" kern="1200" baseline="0" dirty="0" err="1" smtClean="0">
                <a:solidFill>
                  <a:schemeClr val="tx1"/>
                </a:solidFill>
                <a:latin typeface="+mn-lt"/>
                <a:ea typeface="MS PGothic" panose="020B0600070205080204" pitchFamily="34" charset="-128"/>
                <a:cs typeface="ＭＳ Ｐゴシック" charset="0"/>
              </a:rPr>
              <a:t>Garrido</a:t>
            </a:r>
            <a:r>
              <a:rPr lang="en-NZ" sz="1200" b="0" i="0" u="none" strike="noStrike" kern="1200" baseline="0" dirty="0" smtClean="0">
                <a:solidFill>
                  <a:schemeClr val="tx1"/>
                </a:solidFill>
                <a:latin typeface="+mn-lt"/>
                <a:ea typeface="MS PGothic" panose="020B0600070205080204" pitchFamily="34" charset="-128"/>
                <a:cs typeface="ＭＳ Ｐゴシック" charset="0"/>
              </a:rPr>
              <a:t> J, Singh T, et al. Immunogenicity of trivalent inactivated influenza vaccination received during pregnancy or postpartum. </a:t>
            </a:r>
            <a:r>
              <a:rPr lang="en-NZ" sz="1200" b="0" i="0" u="none" strike="noStrike" kern="1200" baseline="0" dirty="0" err="1" smtClean="0">
                <a:solidFill>
                  <a:schemeClr val="tx1"/>
                </a:solidFill>
                <a:latin typeface="+mn-lt"/>
                <a:ea typeface="MS PGothic" panose="020B0600070205080204" pitchFamily="34" charset="-128"/>
                <a:cs typeface="ＭＳ Ｐゴシック" charset="0"/>
              </a:rPr>
              <a:t>Obstet</a:t>
            </a:r>
            <a:r>
              <a:rPr lang="en-NZ" sz="1200" b="0" i="0" u="none" strike="noStrike" kern="1200" baseline="0" dirty="0" smtClean="0">
                <a:solidFill>
                  <a:schemeClr val="tx1"/>
                </a:solidFill>
                <a:latin typeface="+mn-lt"/>
                <a:ea typeface="MS PGothic" panose="020B0600070205080204" pitchFamily="34" charset="-128"/>
                <a:cs typeface="ＭＳ Ｐゴシック" charset="0"/>
              </a:rPr>
              <a:t> Gynecol. 2012;119(3):631-9. </a:t>
            </a:r>
          </a:p>
          <a:p>
            <a:pPr>
              <a:spcBef>
                <a:spcPts val="200"/>
              </a:spcBef>
            </a:pPr>
            <a:endParaRPr lang="en-NZ" sz="1200" b="0" i="0" u="none" strike="noStrike" kern="1200" baseline="0" dirty="0" smtClean="0">
              <a:solidFill>
                <a:schemeClr val="tx1"/>
              </a:solidFill>
              <a:latin typeface="+mn-lt"/>
              <a:ea typeface="MS PGothic" panose="020B0600070205080204" pitchFamily="34" charset="-128"/>
              <a:cs typeface="ＭＳ Ｐゴシック" charset="0"/>
            </a:endParaRPr>
          </a:p>
          <a:p>
            <a:pPr>
              <a:spcBef>
                <a:spcPts val="200"/>
              </a:spcBef>
            </a:pPr>
            <a:r>
              <a:rPr lang="en-NZ" sz="1200" b="0" i="0" u="none" strike="noStrike" kern="1200" baseline="0" dirty="0" smtClean="0">
                <a:solidFill>
                  <a:schemeClr val="tx1"/>
                </a:solidFill>
                <a:latin typeface="+mn-lt"/>
                <a:ea typeface="MS PGothic" panose="020B0600070205080204" pitchFamily="34" charset="-128"/>
                <a:cs typeface="ＭＳ Ｐゴシック" charset="0"/>
              </a:rPr>
              <a:t>Sheffield JS, Greer LG, Rogers VL, Roberts SW, Lytle H, McIntire DD, et al. Effect of influenza vaccination in the first trimester of pregnancy. </a:t>
            </a:r>
            <a:r>
              <a:rPr lang="en-NZ" sz="1200" b="0" i="0" u="none" strike="noStrike" kern="1200" baseline="0" dirty="0" err="1" smtClean="0">
                <a:solidFill>
                  <a:schemeClr val="tx1"/>
                </a:solidFill>
                <a:latin typeface="+mn-lt"/>
                <a:ea typeface="MS PGothic" panose="020B0600070205080204" pitchFamily="34" charset="-128"/>
                <a:cs typeface="ＭＳ Ｐゴシック" charset="0"/>
              </a:rPr>
              <a:t>Obstet</a:t>
            </a:r>
            <a:r>
              <a:rPr lang="en-NZ" sz="1200" b="0" i="0" u="none" strike="noStrike" kern="1200" baseline="0" dirty="0" smtClean="0">
                <a:solidFill>
                  <a:schemeClr val="tx1"/>
                </a:solidFill>
                <a:latin typeface="+mn-lt"/>
                <a:ea typeface="MS PGothic" panose="020B0600070205080204" pitchFamily="34" charset="-128"/>
                <a:cs typeface="ＭＳ Ｐゴシック" charset="0"/>
              </a:rPr>
              <a:t> Gynecol. 2012;120(3):532-7. </a:t>
            </a:r>
          </a:p>
          <a:p>
            <a:pPr>
              <a:spcBef>
                <a:spcPts val="200"/>
              </a:spcBef>
            </a:pPr>
            <a:endParaRPr lang="en-NZ" sz="1200" b="0" i="0" u="none" strike="noStrike" kern="1200" baseline="0" dirty="0" smtClean="0">
              <a:solidFill>
                <a:schemeClr val="tx1"/>
              </a:solidFill>
              <a:latin typeface="+mn-lt"/>
              <a:ea typeface="MS PGothic" panose="020B0600070205080204" pitchFamily="34" charset="-128"/>
              <a:cs typeface="ＭＳ Ｐゴシック" charset="0"/>
            </a:endParaRPr>
          </a:p>
          <a:p>
            <a:pPr>
              <a:spcBef>
                <a:spcPts val="200"/>
              </a:spcBef>
            </a:pPr>
            <a:r>
              <a:rPr lang="en-NZ" sz="1200" b="0" i="0" u="none" strike="noStrike" kern="1200" baseline="0" dirty="0" err="1" smtClean="0">
                <a:solidFill>
                  <a:schemeClr val="tx1"/>
                </a:solidFill>
                <a:latin typeface="+mn-lt"/>
                <a:ea typeface="MS PGothic" panose="020B0600070205080204" pitchFamily="34" charset="-128"/>
                <a:cs typeface="ＭＳ Ｐゴシック" charset="0"/>
              </a:rPr>
              <a:t>Bednarczyk</a:t>
            </a:r>
            <a:r>
              <a:rPr lang="en-NZ" sz="1200" b="0" i="0" u="none" strike="noStrike" kern="1200" baseline="0" dirty="0" smtClean="0">
                <a:solidFill>
                  <a:schemeClr val="tx1"/>
                </a:solidFill>
                <a:latin typeface="+mn-lt"/>
                <a:ea typeface="MS PGothic" panose="020B0600070205080204" pitchFamily="34" charset="-128"/>
                <a:cs typeface="ＭＳ Ｐゴシック" charset="0"/>
              </a:rPr>
              <a:t> RA, </a:t>
            </a:r>
            <a:r>
              <a:rPr lang="en-NZ" sz="1200" b="0" i="0" u="none" strike="noStrike" kern="1200" baseline="0" dirty="0" err="1" smtClean="0">
                <a:solidFill>
                  <a:schemeClr val="tx1"/>
                </a:solidFill>
                <a:latin typeface="+mn-lt"/>
                <a:ea typeface="MS PGothic" panose="020B0600070205080204" pitchFamily="34" charset="-128"/>
                <a:cs typeface="ＭＳ Ｐゴシック" charset="0"/>
              </a:rPr>
              <a:t>Adjaye-Gbewonyo</a:t>
            </a:r>
            <a:r>
              <a:rPr lang="en-NZ" sz="1200" b="0" i="0" u="none" strike="noStrike" kern="1200" baseline="0" dirty="0" smtClean="0">
                <a:solidFill>
                  <a:schemeClr val="tx1"/>
                </a:solidFill>
                <a:latin typeface="+mn-lt"/>
                <a:ea typeface="MS PGothic" panose="020B0600070205080204" pitchFamily="34" charset="-128"/>
                <a:cs typeface="ＭＳ Ｐゴシック" charset="0"/>
              </a:rPr>
              <a:t> D, Omer SB. Safety of influenza immunization during pregnancy for the </a:t>
            </a:r>
            <a:r>
              <a:rPr lang="en-NZ" sz="1200" b="0" i="0" u="none" strike="noStrike" kern="1200" baseline="0" dirty="0" err="1" smtClean="0">
                <a:solidFill>
                  <a:schemeClr val="tx1"/>
                </a:solidFill>
                <a:latin typeface="+mn-lt"/>
                <a:ea typeface="MS PGothic" panose="020B0600070205080204" pitchFamily="34" charset="-128"/>
                <a:cs typeface="ＭＳ Ｐゴシック" charset="0"/>
              </a:rPr>
              <a:t>fetus</a:t>
            </a:r>
            <a:r>
              <a:rPr lang="en-NZ" sz="1200" b="0" i="0" u="none" strike="noStrike" kern="1200" baseline="0" dirty="0" smtClean="0">
                <a:solidFill>
                  <a:schemeClr val="tx1"/>
                </a:solidFill>
                <a:latin typeface="+mn-lt"/>
                <a:ea typeface="MS PGothic" panose="020B0600070205080204" pitchFamily="34" charset="-128"/>
                <a:cs typeface="ＭＳ Ｐゴシック" charset="0"/>
              </a:rPr>
              <a:t> and the neonate. Am J </a:t>
            </a:r>
            <a:r>
              <a:rPr lang="en-NZ" sz="1200" b="0" i="0" u="none" strike="noStrike" kern="1200" baseline="0" dirty="0" err="1" smtClean="0">
                <a:solidFill>
                  <a:schemeClr val="tx1"/>
                </a:solidFill>
                <a:latin typeface="+mn-lt"/>
                <a:ea typeface="MS PGothic" panose="020B0600070205080204" pitchFamily="34" charset="-128"/>
                <a:cs typeface="ＭＳ Ｐゴシック" charset="0"/>
              </a:rPr>
              <a:t>Obstet</a:t>
            </a:r>
            <a:r>
              <a:rPr lang="en-NZ" sz="1200" b="0" i="0" u="none" strike="noStrike" kern="1200" baseline="0" dirty="0" smtClean="0">
                <a:solidFill>
                  <a:schemeClr val="tx1"/>
                </a:solidFill>
                <a:latin typeface="+mn-lt"/>
                <a:ea typeface="MS PGothic" panose="020B0600070205080204" pitchFamily="34" charset="-128"/>
                <a:cs typeface="ＭＳ Ｐゴシック" charset="0"/>
              </a:rPr>
              <a:t> Gynecol. 2012;207(</a:t>
            </a:r>
            <a:r>
              <a:rPr lang="en-NZ" sz="1200" b="0" i="0" u="none" strike="noStrike" kern="1200" baseline="0" dirty="0" err="1" smtClean="0">
                <a:solidFill>
                  <a:schemeClr val="tx1"/>
                </a:solidFill>
                <a:latin typeface="+mn-lt"/>
                <a:ea typeface="MS PGothic" panose="020B0600070205080204" pitchFamily="34" charset="-128"/>
                <a:cs typeface="ＭＳ Ｐゴシック" charset="0"/>
              </a:rPr>
              <a:t>Suppl</a:t>
            </a:r>
            <a:r>
              <a:rPr lang="en-NZ" sz="1200" b="0" i="0" u="none" strike="noStrike" kern="1200" baseline="0" dirty="0" smtClean="0">
                <a:solidFill>
                  <a:schemeClr val="tx1"/>
                </a:solidFill>
                <a:latin typeface="+mn-lt"/>
                <a:ea typeface="MS PGothic" panose="020B0600070205080204" pitchFamily="34" charset="-128"/>
                <a:cs typeface="ＭＳ Ｐゴシック" charset="0"/>
              </a:rPr>
              <a:t> 3):S38-46. </a:t>
            </a:r>
          </a:p>
          <a:p>
            <a:pPr>
              <a:spcBef>
                <a:spcPts val="200"/>
              </a:spcBef>
            </a:pPr>
            <a:endParaRPr lang="en-NZ" sz="1200" b="0" i="0" u="none" strike="noStrike" kern="1200" baseline="0" dirty="0" smtClean="0">
              <a:solidFill>
                <a:schemeClr val="tx1"/>
              </a:solidFill>
              <a:latin typeface="+mn-lt"/>
              <a:ea typeface="MS PGothic" panose="020B0600070205080204" pitchFamily="34" charset="-128"/>
              <a:cs typeface="ＭＳ Ｐゴシック" charset="0"/>
            </a:endParaRPr>
          </a:p>
          <a:p>
            <a:pPr>
              <a:spcBef>
                <a:spcPts val="200"/>
              </a:spcBef>
            </a:pPr>
            <a:r>
              <a:rPr lang="en-NZ" sz="1200" b="0" i="0" u="none" strike="noStrike" kern="1200" baseline="0" dirty="0" err="1" smtClean="0">
                <a:solidFill>
                  <a:schemeClr val="tx1"/>
                </a:solidFill>
                <a:latin typeface="+mn-lt"/>
                <a:ea typeface="MS PGothic" panose="020B0600070205080204" pitchFamily="34" charset="-128"/>
                <a:cs typeface="ＭＳ Ｐゴシック" charset="0"/>
              </a:rPr>
              <a:t>Nordin</a:t>
            </a:r>
            <a:r>
              <a:rPr lang="en-NZ" sz="1200" b="0" i="0" u="none" strike="noStrike" kern="1200" baseline="0" dirty="0" smtClean="0">
                <a:solidFill>
                  <a:schemeClr val="tx1"/>
                </a:solidFill>
                <a:latin typeface="+mn-lt"/>
                <a:ea typeface="MS PGothic" panose="020B0600070205080204" pitchFamily="34" charset="-128"/>
                <a:cs typeface="ＭＳ Ｐゴシック" charset="0"/>
              </a:rPr>
              <a:t> JD, Kharbanda EO, Benitez GV, Nichol K, </a:t>
            </a:r>
            <a:r>
              <a:rPr lang="en-NZ" sz="1200" b="0" i="0" u="none" strike="noStrike" kern="1200" baseline="0" dirty="0" err="1" smtClean="0">
                <a:solidFill>
                  <a:schemeClr val="tx1"/>
                </a:solidFill>
                <a:latin typeface="+mn-lt"/>
                <a:ea typeface="MS PGothic" panose="020B0600070205080204" pitchFamily="34" charset="-128"/>
                <a:cs typeface="ＭＳ Ｐゴシック" charset="0"/>
              </a:rPr>
              <a:t>Lipkind</a:t>
            </a:r>
            <a:r>
              <a:rPr lang="en-NZ" sz="1200" b="0" i="0" u="none" strike="noStrike" kern="1200" baseline="0" dirty="0" smtClean="0">
                <a:solidFill>
                  <a:schemeClr val="tx1"/>
                </a:solidFill>
                <a:latin typeface="+mn-lt"/>
                <a:ea typeface="MS PGothic" panose="020B0600070205080204" pitchFamily="34" charset="-128"/>
                <a:cs typeface="ＭＳ Ｐゴシック" charset="0"/>
              </a:rPr>
              <a:t> H, </a:t>
            </a:r>
            <a:r>
              <a:rPr lang="en-NZ" sz="1200" b="0" i="0" u="none" strike="noStrike" kern="1200" baseline="0" dirty="0" err="1" smtClean="0">
                <a:solidFill>
                  <a:schemeClr val="tx1"/>
                </a:solidFill>
                <a:latin typeface="+mn-lt"/>
                <a:ea typeface="MS PGothic" panose="020B0600070205080204" pitchFamily="34" charset="-128"/>
                <a:cs typeface="ＭＳ Ｐゴシック" charset="0"/>
              </a:rPr>
              <a:t>Naleway</a:t>
            </a:r>
            <a:r>
              <a:rPr lang="en-NZ" sz="1200" b="0" i="0" u="none" strike="noStrike" kern="1200" baseline="0" dirty="0" smtClean="0">
                <a:solidFill>
                  <a:schemeClr val="tx1"/>
                </a:solidFill>
                <a:latin typeface="+mn-lt"/>
                <a:ea typeface="MS PGothic" panose="020B0600070205080204" pitchFamily="34" charset="-128"/>
                <a:cs typeface="ＭＳ Ｐゴシック" charset="0"/>
              </a:rPr>
              <a:t> A, et al. Maternal safety of trivalent inactivated influenza vaccine in pregnant women. </a:t>
            </a:r>
            <a:r>
              <a:rPr lang="en-NZ" sz="1200" b="0" i="0" u="none" strike="noStrike" kern="1200" baseline="0" dirty="0" err="1" smtClean="0">
                <a:solidFill>
                  <a:schemeClr val="tx1"/>
                </a:solidFill>
                <a:latin typeface="+mn-lt"/>
                <a:ea typeface="MS PGothic" panose="020B0600070205080204" pitchFamily="34" charset="-128"/>
                <a:cs typeface="ＭＳ Ｐゴシック" charset="0"/>
              </a:rPr>
              <a:t>Obstet</a:t>
            </a:r>
            <a:r>
              <a:rPr lang="en-NZ" sz="1200" b="0" i="0" u="none" strike="noStrike" kern="1200" baseline="0" dirty="0" smtClean="0">
                <a:solidFill>
                  <a:schemeClr val="tx1"/>
                </a:solidFill>
                <a:latin typeface="+mn-lt"/>
                <a:ea typeface="MS PGothic" panose="020B0600070205080204" pitchFamily="34" charset="-128"/>
                <a:cs typeface="ＭＳ Ｐゴシック" charset="0"/>
              </a:rPr>
              <a:t> Gynecol. 2013;121(3):519-25. </a:t>
            </a:r>
          </a:p>
          <a:p>
            <a:pPr>
              <a:spcBef>
                <a:spcPts val="200"/>
              </a:spcBef>
            </a:pPr>
            <a:endParaRPr lang="en-NZ" sz="1200" b="0" i="0" u="none" strike="noStrike" kern="1200" baseline="0" dirty="0" smtClean="0">
              <a:solidFill>
                <a:schemeClr val="tx1"/>
              </a:solidFill>
              <a:latin typeface="+mn-lt"/>
              <a:ea typeface="MS PGothic" panose="020B0600070205080204" pitchFamily="34" charset="-128"/>
              <a:cs typeface="ＭＳ Ｐゴシック" charset="0"/>
            </a:endParaRPr>
          </a:p>
          <a:p>
            <a:pPr>
              <a:spcBef>
                <a:spcPts val="200"/>
              </a:spcBef>
            </a:pPr>
            <a:r>
              <a:rPr lang="en-NZ" sz="1200" b="0" i="0" u="none" strike="noStrike" kern="1200" baseline="0" dirty="0" smtClean="0">
                <a:solidFill>
                  <a:schemeClr val="tx1"/>
                </a:solidFill>
                <a:latin typeface="+mn-lt"/>
                <a:ea typeface="MS PGothic" panose="020B0600070205080204" pitchFamily="34" charset="-128"/>
                <a:cs typeface="ＭＳ Ｐゴシック" charset="0"/>
              </a:rPr>
              <a:t>Kharbanda EO, Vazquez-Benitez G, </a:t>
            </a:r>
            <a:r>
              <a:rPr lang="en-NZ" sz="1200" b="0" i="0" u="none" strike="noStrike" kern="1200" baseline="0" dirty="0" err="1" smtClean="0">
                <a:solidFill>
                  <a:schemeClr val="tx1"/>
                </a:solidFill>
                <a:latin typeface="+mn-lt"/>
                <a:ea typeface="MS PGothic" panose="020B0600070205080204" pitchFamily="34" charset="-128"/>
                <a:cs typeface="ＭＳ Ｐゴシック" charset="0"/>
              </a:rPr>
              <a:t>Lipkind</a:t>
            </a:r>
            <a:r>
              <a:rPr lang="en-NZ" sz="1200" b="0" i="0" u="none" strike="noStrike" kern="1200" baseline="0" dirty="0" smtClean="0">
                <a:solidFill>
                  <a:schemeClr val="tx1"/>
                </a:solidFill>
                <a:latin typeface="+mn-lt"/>
                <a:ea typeface="MS PGothic" panose="020B0600070205080204" pitchFamily="34" charset="-128"/>
                <a:cs typeface="ＭＳ Ｐゴシック" charset="0"/>
              </a:rPr>
              <a:t> H, </a:t>
            </a:r>
            <a:r>
              <a:rPr lang="en-NZ" sz="1200" b="0" i="0" u="none" strike="noStrike" kern="1200" baseline="0" dirty="0" err="1" smtClean="0">
                <a:solidFill>
                  <a:schemeClr val="tx1"/>
                </a:solidFill>
                <a:latin typeface="+mn-lt"/>
                <a:ea typeface="MS PGothic" panose="020B0600070205080204" pitchFamily="34" charset="-128"/>
                <a:cs typeface="ＭＳ Ｐゴシック" charset="0"/>
              </a:rPr>
              <a:t>Naleway</a:t>
            </a:r>
            <a:r>
              <a:rPr lang="en-NZ" sz="1200" b="0" i="0" u="none" strike="noStrike" kern="1200" baseline="0" dirty="0" smtClean="0">
                <a:solidFill>
                  <a:schemeClr val="tx1"/>
                </a:solidFill>
                <a:latin typeface="+mn-lt"/>
                <a:ea typeface="MS PGothic" panose="020B0600070205080204" pitchFamily="34" charset="-128"/>
                <a:cs typeface="ＭＳ Ｐゴシック" charset="0"/>
              </a:rPr>
              <a:t> A, Lee G, </a:t>
            </a:r>
            <a:r>
              <a:rPr lang="en-NZ" sz="1200" b="0" i="0" u="none" strike="noStrike" kern="1200" baseline="0" dirty="0" err="1" smtClean="0">
                <a:solidFill>
                  <a:schemeClr val="tx1"/>
                </a:solidFill>
                <a:latin typeface="+mn-lt"/>
                <a:ea typeface="MS PGothic" panose="020B0600070205080204" pitchFamily="34" charset="-128"/>
                <a:cs typeface="ＭＳ Ｐゴシック" charset="0"/>
              </a:rPr>
              <a:t>Nordin</a:t>
            </a:r>
            <a:r>
              <a:rPr lang="en-NZ" sz="1200" b="0" i="0" u="none" strike="noStrike" kern="1200" baseline="0" dirty="0" smtClean="0">
                <a:solidFill>
                  <a:schemeClr val="tx1"/>
                </a:solidFill>
                <a:latin typeface="+mn-lt"/>
                <a:ea typeface="MS PGothic" panose="020B0600070205080204" pitchFamily="34" charset="-128"/>
                <a:cs typeface="ＭＳ Ｐゴシック" charset="0"/>
              </a:rPr>
              <a:t> JD, et al. Inactivated influenza vaccine during pregnancy and risks for adverse obstetric events. </a:t>
            </a:r>
            <a:r>
              <a:rPr lang="en-NZ" sz="1200" b="0" i="0" u="none" strike="noStrike" kern="1200" baseline="0" dirty="0" err="1" smtClean="0">
                <a:solidFill>
                  <a:schemeClr val="tx1"/>
                </a:solidFill>
                <a:latin typeface="+mn-lt"/>
                <a:ea typeface="MS PGothic" panose="020B0600070205080204" pitchFamily="34" charset="-128"/>
                <a:cs typeface="ＭＳ Ｐゴシック" charset="0"/>
              </a:rPr>
              <a:t>Obstet</a:t>
            </a:r>
            <a:r>
              <a:rPr lang="en-NZ" sz="1200" b="0" i="0" u="none" strike="noStrike" kern="1200" baseline="0" dirty="0" smtClean="0">
                <a:solidFill>
                  <a:schemeClr val="tx1"/>
                </a:solidFill>
                <a:latin typeface="+mn-lt"/>
                <a:ea typeface="MS PGothic" panose="020B0600070205080204" pitchFamily="34" charset="-128"/>
                <a:cs typeface="ＭＳ Ｐゴシック" charset="0"/>
              </a:rPr>
              <a:t> Gynecol. 2013;122(3):659-67 </a:t>
            </a:r>
          </a:p>
          <a:p>
            <a:pPr>
              <a:spcBef>
                <a:spcPts val="200"/>
              </a:spcBef>
            </a:pPr>
            <a:endParaRPr lang="en-NZ" sz="1200" b="0" i="0" u="none" strike="noStrike" kern="1200" baseline="0" dirty="0" smtClean="0">
              <a:solidFill>
                <a:schemeClr val="tx1"/>
              </a:solidFill>
              <a:latin typeface="+mn-lt"/>
              <a:ea typeface="MS PGothic" panose="020B0600070205080204" pitchFamily="34" charset="-128"/>
              <a:cs typeface="ＭＳ Ｐゴシック" charset="0"/>
            </a:endParaRPr>
          </a:p>
          <a:p>
            <a:pPr>
              <a:spcBef>
                <a:spcPts val="200"/>
              </a:spcBef>
            </a:pPr>
            <a:r>
              <a:rPr lang="en-US" sz="1200" b="0" i="0" u="none" strike="noStrike" kern="1200" baseline="0" dirty="0" smtClean="0">
                <a:solidFill>
                  <a:schemeClr val="tx1"/>
                </a:solidFill>
                <a:latin typeface="+mn-lt"/>
                <a:ea typeface="MS PGothic" panose="020B0600070205080204" pitchFamily="34" charset="-128"/>
                <a:cs typeface="ＭＳ Ｐゴシック" charset="0"/>
              </a:rPr>
              <a:t>Global Advisory Committee on Vaccine Safety. Safety of immunization during pregnancy: A review of the evidence. Internet. Geneva: World Health Organization; 2014. </a:t>
            </a:r>
          </a:p>
          <a:p>
            <a:pPr>
              <a:spcBef>
                <a:spcPts val="200"/>
              </a:spcBef>
            </a:pPr>
            <a:endParaRPr lang="en-US" sz="1200" b="0" i="0" u="none" strike="noStrike" kern="1200" baseline="0" dirty="0" smtClean="0">
              <a:solidFill>
                <a:schemeClr val="tx1"/>
              </a:solidFill>
              <a:latin typeface="+mn-lt"/>
              <a:ea typeface="MS PGothic" panose="020B0600070205080204" pitchFamily="34" charset="-128"/>
              <a:cs typeface="ＭＳ Ｐゴシック" charset="0"/>
            </a:endParaRPr>
          </a:p>
          <a:p>
            <a:pPr>
              <a:spcBef>
                <a:spcPts val="200"/>
              </a:spcBef>
            </a:pPr>
            <a:r>
              <a:rPr lang="en-NZ" sz="1200" b="0" i="0" u="none" strike="noStrike" kern="1200" baseline="0" dirty="0" err="1" smtClean="0">
                <a:solidFill>
                  <a:schemeClr val="tx1"/>
                </a:solidFill>
                <a:latin typeface="+mn-lt"/>
                <a:ea typeface="MS PGothic" panose="020B0600070205080204" pitchFamily="34" charset="-128"/>
                <a:cs typeface="ＭＳ Ｐゴシック" charset="0"/>
              </a:rPr>
              <a:t>Polyzos</a:t>
            </a:r>
            <a:r>
              <a:rPr lang="en-NZ" sz="1200" b="0" i="0" u="none" strike="noStrike" kern="1200" baseline="0" dirty="0" smtClean="0">
                <a:solidFill>
                  <a:schemeClr val="tx1"/>
                </a:solidFill>
                <a:latin typeface="+mn-lt"/>
                <a:ea typeface="MS PGothic" panose="020B0600070205080204" pitchFamily="34" charset="-128"/>
                <a:cs typeface="ＭＳ Ｐゴシック" charset="0"/>
              </a:rPr>
              <a:t> KA, </a:t>
            </a:r>
            <a:r>
              <a:rPr lang="en-NZ" sz="1200" b="0" i="0" u="none" strike="noStrike" kern="1200" baseline="0" dirty="0" err="1" smtClean="0">
                <a:solidFill>
                  <a:schemeClr val="tx1"/>
                </a:solidFill>
                <a:latin typeface="+mn-lt"/>
                <a:ea typeface="MS PGothic" panose="020B0600070205080204" pitchFamily="34" charset="-128"/>
                <a:cs typeface="ＭＳ Ｐゴシック" charset="0"/>
              </a:rPr>
              <a:t>Konstantelias</a:t>
            </a:r>
            <a:r>
              <a:rPr lang="en-NZ" sz="1200" b="0" i="0" u="none" strike="noStrike" kern="1200" baseline="0" dirty="0" smtClean="0">
                <a:solidFill>
                  <a:schemeClr val="tx1"/>
                </a:solidFill>
                <a:latin typeface="+mn-lt"/>
                <a:ea typeface="MS PGothic" panose="020B0600070205080204" pitchFamily="34" charset="-128"/>
                <a:cs typeface="ＭＳ Ｐゴシック" charset="0"/>
              </a:rPr>
              <a:t> AA, </a:t>
            </a:r>
            <a:r>
              <a:rPr lang="en-NZ" sz="1200" b="0" i="0" u="none" strike="noStrike" kern="1200" baseline="0" dirty="0" err="1" smtClean="0">
                <a:solidFill>
                  <a:schemeClr val="tx1"/>
                </a:solidFill>
                <a:latin typeface="+mn-lt"/>
                <a:ea typeface="MS PGothic" panose="020B0600070205080204" pitchFamily="34" charset="-128"/>
                <a:cs typeface="ＭＳ Ｐゴシック" charset="0"/>
              </a:rPr>
              <a:t>Pitsa</a:t>
            </a:r>
            <a:r>
              <a:rPr lang="en-NZ" sz="1200" b="0" i="0" u="none" strike="noStrike" kern="1200" baseline="0" dirty="0" smtClean="0">
                <a:solidFill>
                  <a:schemeClr val="tx1"/>
                </a:solidFill>
                <a:latin typeface="+mn-lt"/>
                <a:ea typeface="MS PGothic" panose="020B0600070205080204" pitchFamily="34" charset="-128"/>
                <a:cs typeface="ＭＳ Ｐゴシック" charset="0"/>
              </a:rPr>
              <a:t> CE, </a:t>
            </a:r>
            <a:r>
              <a:rPr lang="en-NZ" sz="1200" b="0" i="0" u="none" strike="noStrike" kern="1200" baseline="0" dirty="0" err="1" smtClean="0">
                <a:solidFill>
                  <a:schemeClr val="tx1"/>
                </a:solidFill>
                <a:latin typeface="+mn-lt"/>
                <a:ea typeface="MS PGothic" panose="020B0600070205080204" pitchFamily="34" charset="-128"/>
                <a:cs typeface="ＭＳ Ｐゴシック" charset="0"/>
              </a:rPr>
              <a:t>Falagas</a:t>
            </a:r>
            <a:r>
              <a:rPr lang="en-NZ" sz="1200" b="0" i="0" u="none" strike="noStrike" kern="1200" baseline="0" dirty="0" smtClean="0">
                <a:solidFill>
                  <a:schemeClr val="tx1"/>
                </a:solidFill>
                <a:latin typeface="+mn-lt"/>
                <a:ea typeface="MS PGothic" panose="020B0600070205080204" pitchFamily="34" charset="-128"/>
                <a:cs typeface="ＭＳ Ｐゴシック" charset="0"/>
              </a:rPr>
              <a:t> ME. Maternal influenza vaccination and risk for congenital malformations: A systematic review and meta-analysis. </a:t>
            </a:r>
            <a:r>
              <a:rPr lang="en-NZ" sz="1200" b="0" i="0" u="none" strike="noStrike" kern="1200" baseline="0" dirty="0" err="1" smtClean="0">
                <a:solidFill>
                  <a:schemeClr val="tx1"/>
                </a:solidFill>
                <a:latin typeface="+mn-lt"/>
                <a:ea typeface="MS PGothic" panose="020B0600070205080204" pitchFamily="34" charset="-128"/>
                <a:cs typeface="ＭＳ Ｐゴシック" charset="0"/>
              </a:rPr>
              <a:t>Obstet</a:t>
            </a:r>
            <a:r>
              <a:rPr lang="en-NZ" sz="1200" b="0" i="0" u="none" strike="noStrike" kern="1200" baseline="0" dirty="0" smtClean="0">
                <a:solidFill>
                  <a:schemeClr val="tx1"/>
                </a:solidFill>
                <a:latin typeface="+mn-lt"/>
                <a:ea typeface="MS PGothic" panose="020B0600070205080204" pitchFamily="34" charset="-128"/>
                <a:cs typeface="ＭＳ Ｐゴシック" charset="0"/>
              </a:rPr>
              <a:t> Gynecol. 2015;126(5):1075-84. </a:t>
            </a:r>
          </a:p>
          <a:p>
            <a:pPr>
              <a:spcBef>
                <a:spcPts val="200"/>
              </a:spcBef>
            </a:pPr>
            <a:endParaRPr lang="en-NZ" sz="1200" b="0" i="0" u="none" strike="noStrike" kern="1200" baseline="0" dirty="0" smtClean="0">
              <a:solidFill>
                <a:schemeClr val="tx1"/>
              </a:solidFill>
              <a:latin typeface="+mn-lt"/>
              <a:ea typeface="MS PGothic" panose="020B0600070205080204" pitchFamily="34" charset="-128"/>
              <a:cs typeface="ＭＳ Ｐゴシック" charset="0"/>
            </a:endParaRPr>
          </a:p>
          <a:p>
            <a:pPr>
              <a:spcBef>
                <a:spcPts val="200"/>
              </a:spcBef>
            </a:pPr>
            <a:r>
              <a:rPr lang="en-NZ" sz="1200" b="0" i="0" u="none" strike="noStrike" kern="1200" baseline="0" dirty="0" smtClean="0">
                <a:solidFill>
                  <a:schemeClr val="tx1"/>
                </a:solidFill>
                <a:latin typeface="+mn-lt"/>
                <a:ea typeface="MS PGothic" panose="020B0600070205080204" pitchFamily="34" charset="-128"/>
                <a:cs typeface="ＭＳ Ｐゴシック" charset="0"/>
              </a:rPr>
              <a:t>Regan AK, Moore HC, de Klerk N, Omer SB, </a:t>
            </a:r>
            <a:r>
              <a:rPr lang="en-NZ" sz="1200" b="0" i="0" u="none" strike="noStrike" kern="1200" baseline="0" dirty="0" err="1" smtClean="0">
                <a:solidFill>
                  <a:schemeClr val="tx1"/>
                </a:solidFill>
                <a:latin typeface="+mn-lt"/>
                <a:ea typeface="MS PGothic" panose="020B0600070205080204" pitchFamily="34" charset="-128"/>
                <a:cs typeface="ＭＳ Ｐゴシック" charset="0"/>
              </a:rPr>
              <a:t>Shellam</a:t>
            </a:r>
            <a:r>
              <a:rPr lang="en-NZ" sz="1200" b="0" i="0" u="none" strike="noStrike" kern="1200" baseline="0" dirty="0" smtClean="0">
                <a:solidFill>
                  <a:schemeClr val="tx1"/>
                </a:solidFill>
                <a:latin typeface="+mn-lt"/>
                <a:ea typeface="MS PGothic" panose="020B0600070205080204" pitchFamily="34" charset="-128"/>
                <a:cs typeface="ＭＳ Ｐゴシック" charset="0"/>
              </a:rPr>
              <a:t> G, </a:t>
            </a:r>
            <a:r>
              <a:rPr lang="en-NZ" sz="1200" b="0" i="0" u="none" strike="noStrike" kern="1200" baseline="0" dirty="0" err="1" smtClean="0">
                <a:solidFill>
                  <a:schemeClr val="tx1"/>
                </a:solidFill>
                <a:latin typeface="+mn-lt"/>
                <a:ea typeface="MS PGothic" panose="020B0600070205080204" pitchFamily="34" charset="-128"/>
                <a:cs typeface="ＭＳ Ｐゴシック" charset="0"/>
              </a:rPr>
              <a:t>Mak</a:t>
            </a:r>
            <a:r>
              <a:rPr lang="en-NZ" sz="1200" b="0" i="0" u="none" strike="noStrike" kern="1200" baseline="0" dirty="0" smtClean="0">
                <a:solidFill>
                  <a:schemeClr val="tx1"/>
                </a:solidFill>
                <a:latin typeface="+mn-lt"/>
                <a:ea typeface="MS PGothic" panose="020B0600070205080204" pitchFamily="34" charset="-128"/>
                <a:cs typeface="ＭＳ Ｐゴシック" charset="0"/>
              </a:rPr>
              <a:t> DB, et al. Seasonal trivalent influenza vaccination during pregnancy and the incidence of stillbirth: Population-based retrospective cohort study. </a:t>
            </a:r>
            <a:r>
              <a:rPr lang="en-NZ" sz="1200" b="0" i="0" u="none" strike="noStrike" kern="1200" baseline="0" dirty="0" err="1" smtClean="0">
                <a:solidFill>
                  <a:schemeClr val="tx1"/>
                </a:solidFill>
                <a:latin typeface="+mn-lt"/>
                <a:ea typeface="MS PGothic" panose="020B0600070205080204" pitchFamily="34" charset="-128"/>
                <a:cs typeface="ＭＳ Ｐゴシック" charset="0"/>
              </a:rPr>
              <a:t>Clin</a:t>
            </a:r>
            <a:r>
              <a:rPr lang="en-NZ" sz="1200" b="0" i="0" u="none" strike="noStrike" kern="1200" baseline="0" dirty="0" smtClean="0">
                <a:solidFill>
                  <a:schemeClr val="tx1"/>
                </a:solidFill>
                <a:latin typeface="+mn-lt"/>
                <a:ea typeface="MS PGothic" panose="020B0600070205080204" pitchFamily="34" charset="-128"/>
                <a:cs typeface="ＭＳ Ｐゴシック" charset="0"/>
              </a:rPr>
              <a:t> Infect Dis. 2016;62(10):1221-7. </a:t>
            </a:r>
            <a:endParaRPr lang="en-NZ" altLang="en-US" dirty="0" smtClean="0"/>
          </a:p>
          <a:p>
            <a:pPr>
              <a:spcBef>
                <a:spcPts val="200"/>
              </a:spcBef>
            </a:pPr>
            <a:endParaRPr lang="en-NZ" dirty="0"/>
          </a:p>
        </p:txBody>
      </p:sp>
      <p:sp>
        <p:nvSpPr>
          <p:cNvPr id="4" name="Slide Number Placeholder 3"/>
          <p:cNvSpPr>
            <a:spLocks noGrp="1"/>
          </p:cNvSpPr>
          <p:nvPr>
            <p:ph type="sldNum" sz="quarter" idx="10"/>
          </p:nvPr>
        </p:nvSpPr>
        <p:spPr/>
        <p:txBody>
          <a:bodyPr/>
          <a:lstStyle/>
          <a:p>
            <a:pPr>
              <a:defRPr/>
            </a:pPr>
            <a:fld id="{38F1AE46-F19A-4061-8D59-6E0A9DB3E3F8}" type="slidenum">
              <a:rPr lang="en-US" smtClean="0"/>
              <a:pPr>
                <a:defRPr/>
              </a:pPr>
              <a:t>31</a:t>
            </a:fld>
            <a:endParaRPr lang="en-US" dirty="0"/>
          </a:p>
        </p:txBody>
      </p:sp>
    </p:spTree>
    <p:extLst>
      <p:ext uri="{BB962C8B-B14F-4D97-AF65-F5344CB8AC3E}">
        <p14:creationId xmlns:p14="http://schemas.microsoft.com/office/powerpoint/2010/main" val="31768698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Same</a:t>
            </a:r>
            <a:r>
              <a:rPr lang="en-NZ" baseline="0" dirty="0" smtClean="0"/>
              <a:t> as last year</a:t>
            </a:r>
            <a:endParaRPr lang="en-NZ" dirty="0"/>
          </a:p>
        </p:txBody>
      </p:sp>
      <p:sp>
        <p:nvSpPr>
          <p:cNvPr id="4" name="Slide Number Placeholder 3"/>
          <p:cNvSpPr>
            <a:spLocks noGrp="1"/>
          </p:cNvSpPr>
          <p:nvPr>
            <p:ph type="sldNum" sz="quarter" idx="10"/>
          </p:nvPr>
        </p:nvSpPr>
        <p:spPr/>
        <p:txBody>
          <a:bodyPr/>
          <a:lstStyle/>
          <a:p>
            <a:pPr>
              <a:defRPr/>
            </a:pPr>
            <a:fld id="{38F1AE46-F19A-4061-8D59-6E0A9DB3E3F8}" type="slidenum">
              <a:rPr lang="en-US" smtClean="0"/>
              <a:pPr>
                <a:defRPr/>
              </a:pPr>
              <a:t>32</a:t>
            </a:fld>
            <a:endParaRPr lang="en-US" dirty="0"/>
          </a:p>
        </p:txBody>
      </p:sp>
    </p:spTree>
    <p:extLst>
      <p:ext uri="{BB962C8B-B14F-4D97-AF65-F5344CB8AC3E}">
        <p14:creationId xmlns:p14="http://schemas.microsoft.com/office/powerpoint/2010/main" val="1643009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529DE579-1C76-4E83-BCBF-D54EC6A2DBB7}" type="slidenum">
              <a:rPr lang="en-NZ" altLang="en-US" smtClean="0"/>
              <a:pPr/>
              <a:t>33</a:t>
            </a:fld>
            <a:endParaRPr lang="en-NZ" altLang="en-US"/>
          </a:p>
        </p:txBody>
      </p:sp>
    </p:spTree>
    <p:extLst>
      <p:ext uri="{BB962C8B-B14F-4D97-AF65-F5344CB8AC3E}">
        <p14:creationId xmlns:p14="http://schemas.microsoft.com/office/powerpoint/2010/main" val="16784702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Fax orders may attract</a:t>
            </a:r>
            <a:r>
              <a:rPr lang="en-US" baseline="0" dirty="0" smtClean="0"/>
              <a:t> extra costs check with HCL</a:t>
            </a:r>
            <a:endParaRPr lang="en-NZ" dirty="0"/>
          </a:p>
        </p:txBody>
      </p:sp>
      <p:sp>
        <p:nvSpPr>
          <p:cNvPr id="4" name="Slide Number Placeholder 3"/>
          <p:cNvSpPr>
            <a:spLocks noGrp="1"/>
          </p:cNvSpPr>
          <p:nvPr>
            <p:ph type="sldNum" sz="quarter" idx="10"/>
          </p:nvPr>
        </p:nvSpPr>
        <p:spPr/>
        <p:txBody>
          <a:bodyPr/>
          <a:lstStyle/>
          <a:p>
            <a:pPr>
              <a:defRPr/>
            </a:pPr>
            <a:fld id="{38F1AE46-F19A-4061-8D59-6E0A9DB3E3F8}" type="slidenum">
              <a:rPr lang="en-US" smtClean="0"/>
              <a:pPr>
                <a:defRPr/>
              </a:pPr>
              <a:t>35</a:t>
            </a:fld>
            <a:endParaRPr lang="en-US" dirty="0"/>
          </a:p>
        </p:txBody>
      </p:sp>
    </p:spTree>
    <p:extLst>
      <p:ext uri="{BB962C8B-B14F-4D97-AF65-F5344CB8AC3E}">
        <p14:creationId xmlns:p14="http://schemas.microsoft.com/office/powerpoint/2010/main" val="1989917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529DE579-1C76-4E83-BCBF-D54EC6A2DBB7}" type="slidenum">
              <a:rPr lang="en-NZ" altLang="en-US" smtClean="0"/>
              <a:pPr/>
              <a:t>6</a:t>
            </a:fld>
            <a:endParaRPr lang="en-NZ" altLang="en-US"/>
          </a:p>
        </p:txBody>
      </p:sp>
    </p:spTree>
    <p:extLst>
      <p:ext uri="{BB962C8B-B14F-4D97-AF65-F5344CB8AC3E}">
        <p14:creationId xmlns:p14="http://schemas.microsoft.com/office/powerpoint/2010/main" val="39261107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S PGothic" panose="020B0600070205080204" pitchFamily="34" charset="-128"/>
                <a:cs typeface="ＭＳ Ｐゴシック" charset="0"/>
              </a:rPr>
              <a:t>Mylan</a:t>
            </a:r>
            <a:endParaRPr lang="en-NZ" sz="1200" kern="1200" dirty="0" smtClean="0">
              <a:solidFill>
                <a:schemeClr val="tx1"/>
              </a:solidFill>
              <a:effectLst/>
              <a:latin typeface="+mn-lt"/>
              <a:ea typeface="MS PGothic" panose="020B0600070205080204" pitchFamily="34" charset="-128"/>
              <a:cs typeface="ＭＳ Ｐゴシック" charset="0"/>
            </a:endParaRPr>
          </a:p>
          <a:p>
            <a:pPr lvl="0"/>
            <a:r>
              <a:rPr lang="en-US" sz="1200" kern="1200" dirty="0" smtClean="0">
                <a:solidFill>
                  <a:schemeClr val="tx1"/>
                </a:solidFill>
                <a:effectLst/>
                <a:latin typeface="+mn-lt"/>
                <a:ea typeface="MS PGothic" panose="020B0600070205080204" pitchFamily="34" charset="-128"/>
                <a:cs typeface="ＭＳ Ｐゴシック" charset="0"/>
              </a:rPr>
              <a:t>Phone: 0800 737 271</a:t>
            </a:r>
            <a:endParaRPr lang="en-NZ" sz="1200" kern="1200" dirty="0" smtClean="0">
              <a:solidFill>
                <a:schemeClr val="tx1"/>
              </a:solidFill>
              <a:effectLst/>
              <a:latin typeface="+mn-lt"/>
              <a:ea typeface="MS PGothic" panose="020B0600070205080204" pitchFamily="34" charset="-128"/>
              <a:cs typeface="ＭＳ Ｐゴシック" charset="0"/>
            </a:endParaRPr>
          </a:p>
          <a:p>
            <a:pPr lvl="0"/>
            <a:r>
              <a:rPr lang="en-US" sz="1200" kern="1200" dirty="0" smtClean="0">
                <a:solidFill>
                  <a:schemeClr val="tx1"/>
                </a:solidFill>
                <a:effectLst/>
                <a:latin typeface="+mn-lt"/>
                <a:ea typeface="MS PGothic" panose="020B0600070205080204" pitchFamily="34" charset="-128"/>
                <a:cs typeface="ＭＳ Ｐゴシック" charset="0"/>
              </a:rPr>
              <a:t>GlaxoSmithKline NZ Ltd</a:t>
            </a:r>
            <a:endParaRPr lang="en-NZ" sz="1200" kern="1200" dirty="0" smtClean="0">
              <a:solidFill>
                <a:schemeClr val="tx1"/>
              </a:solidFill>
              <a:effectLst/>
              <a:latin typeface="+mn-lt"/>
              <a:ea typeface="MS PGothic" panose="020B0600070205080204" pitchFamily="34" charset="-128"/>
              <a:cs typeface="ＭＳ Ｐゴシック" charset="0"/>
            </a:endParaRPr>
          </a:p>
          <a:p>
            <a:pPr lvl="0"/>
            <a:r>
              <a:rPr lang="en-US" sz="1200" kern="1200" dirty="0" smtClean="0">
                <a:solidFill>
                  <a:schemeClr val="tx1"/>
                </a:solidFill>
                <a:effectLst/>
                <a:latin typeface="+mn-lt"/>
                <a:ea typeface="MS PGothic" panose="020B0600070205080204" pitchFamily="34" charset="-128"/>
                <a:cs typeface="ＭＳ Ｐゴシック" charset="0"/>
              </a:rPr>
              <a:t>Phone: 0800 808 500</a:t>
            </a:r>
          </a:p>
          <a:p>
            <a:pPr lvl="0"/>
            <a:endParaRPr lang="en-US" sz="1200" kern="1200" dirty="0" smtClean="0">
              <a:solidFill>
                <a:schemeClr val="tx1"/>
              </a:solidFill>
              <a:effectLst/>
              <a:latin typeface="+mn-lt"/>
              <a:ea typeface="MS PGothic" panose="020B0600070205080204" pitchFamily="34" charset="-128"/>
              <a:cs typeface="ＭＳ Ｐゴシック" charset="0"/>
            </a:endParaRPr>
          </a:p>
          <a:p>
            <a:pPr lvl="0"/>
            <a:r>
              <a:rPr lang="en-US" sz="1200" kern="1200" dirty="0" smtClean="0">
                <a:solidFill>
                  <a:schemeClr val="tx1"/>
                </a:solidFill>
                <a:effectLst/>
                <a:latin typeface="+mn-lt"/>
                <a:ea typeface="MS PGothic" panose="020B0600070205080204" pitchFamily="34" charset="-128"/>
                <a:cs typeface="ＭＳ Ｐゴシック" charset="0"/>
              </a:rPr>
              <a:t>INFLUVAC</a:t>
            </a:r>
            <a:r>
              <a:rPr lang="en-US" sz="1200" kern="1200" baseline="30000" dirty="0" smtClean="0">
                <a:solidFill>
                  <a:schemeClr val="tx1"/>
                </a:solidFill>
                <a:effectLst/>
                <a:latin typeface="+mn-lt"/>
                <a:ea typeface="MS PGothic" panose="020B0600070205080204" pitchFamily="34" charset="-128"/>
                <a:cs typeface="ＭＳ Ｐゴシック" charset="0"/>
              </a:rPr>
              <a:t>® </a:t>
            </a:r>
            <a:r>
              <a:rPr lang="en-US" sz="1200" kern="1200" dirty="0" smtClean="0">
                <a:solidFill>
                  <a:schemeClr val="tx1"/>
                </a:solidFill>
                <a:effectLst/>
                <a:latin typeface="+mn-lt"/>
                <a:ea typeface="MS PGothic" panose="020B0600070205080204" pitchFamily="34" charset="-128"/>
                <a:cs typeface="ＭＳ Ｐゴシック" charset="0"/>
              </a:rPr>
              <a:t>TETRA and FLUARIX</a:t>
            </a:r>
            <a:r>
              <a:rPr lang="en-US" sz="1200" kern="1200" baseline="30000" dirty="0" smtClean="0">
                <a:solidFill>
                  <a:schemeClr val="tx1"/>
                </a:solidFill>
                <a:effectLst/>
                <a:latin typeface="+mn-lt"/>
                <a:ea typeface="MS PGothic" panose="020B0600070205080204" pitchFamily="34" charset="-128"/>
                <a:cs typeface="ＭＳ Ｐゴシック" charset="0"/>
              </a:rPr>
              <a:t>®</a:t>
            </a:r>
            <a:r>
              <a:rPr lang="en-US" sz="1200" kern="1200" dirty="0" smtClean="0">
                <a:solidFill>
                  <a:schemeClr val="tx1"/>
                </a:solidFill>
                <a:effectLst/>
                <a:latin typeface="+mn-lt"/>
                <a:ea typeface="MS PGothic" panose="020B0600070205080204" pitchFamily="34" charset="-128"/>
                <a:cs typeface="ＭＳ Ｐゴシック" charset="0"/>
              </a:rPr>
              <a:t> TETRA </a:t>
            </a:r>
            <a:endParaRPr lang="en-NZ" sz="1200" kern="1200" dirty="0">
              <a:solidFill>
                <a:schemeClr val="tx1"/>
              </a:solidFill>
              <a:effectLst/>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10"/>
          </p:nvPr>
        </p:nvSpPr>
        <p:spPr/>
        <p:txBody>
          <a:bodyPr/>
          <a:lstStyle/>
          <a:p>
            <a:fld id="{529DE579-1C76-4E83-BCBF-D54EC6A2DBB7}" type="slidenum">
              <a:rPr lang="en-NZ" altLang="en-US" smtClean="0"/>
              <a:pPr/>
              <a:t>36</a:t>
            </a:fld>
            <a:endParaRPr lang="en-NZ" altLang="en-US"/>
          </a:p>
        </p:txBody>
      </p:sp>
    </p:spTree>
    <p:extLst>
      <p:ext uri="{BB962C8B-B14F-4D97-AF65-F5344CB8AC3E}">
        <p14:creationId xmlns:p14="http://schemas.microsoft.com/office/powerpoint/2010/main" val="313177948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Eligibility is based on PHARMAC’s criteria,</a:t>
            </a:r>
            <a:r>
              <a:rPr lang="en-US" baseline="0" dirty="0" smtClean="0"/>
              <a:t> and is </a:t>
            </a:r>
            <a:r>
              <a:rPr lang="en-US" dirty="0" smtClean="0"/>
              <a:t>also on immune.org</a:t>
            </a:r>
            <a:r>
              <a:rPr lang="en-US" baseline="0" dirty="0" smtClean="0"/>
              <a:t> </a:t>
            </a:r>
            <a:r>
              <a:rPr lang="en-US" dirty="0" smtClean="0"/>
              <a:t>website</a:t>
            </a:r>
            <a:endParaRPr lang="en-NZ" dirty="0"/>
          </a:p>
        </p:txBody>
      </p:sp>
      <p:sp>
        <p:nvSpPr>
          <p:cNvPr id="4" name="Slide Number Placeholder 3"/>
          <p:cNvSpPr>
            <a:spLocks noGrp="1"/>
          </p:cNvSpPr>
          <p:nvPr>
            <p:ph type="sldNum" sz="quarter" idx="10"/>
          </p:nvPr>
        </p:nvSpPr>
        <p:spPr/>
        <p:txBody>
          <a:bodyPr/>
          <a:lstStyle/>
          <a:p>
            <a:fld id="{529DE579-1C76-4E83-BCBF-D54EC6A2DBB7}" type="slidenum">
              <a:rPr lang="en-NZ" altLang="en-US" smtClean="0"/>
              <a:pPr/>
              <a:t>37</a:t>
            </a:fld>
            <a:endParaRPr lang="en-NZ" altLang="en-US" dirty="0"/>
          </a:p>
        </p:txBody>
      </p:sp>
    </p:spTree>
    <p:extLst>
      <p:ext uri="{BB962C8B-B14F-4D97-AF65-F5344CB8AC3E}">
        <p14:creationId xmlns:p14="http://schemas.microsoft.com/office/powerpoint/2010/main" val="30072865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effectLst/>
              </a:rPr>
              <a:t>Source: ESR – Influenza surveillance</a:t>
            </a:r>
            <a:r>
              <a:rPr lang="en-US" b="0" baseline="0" dirty="0" smtClean="0">
                <a:effectLst/>
              </a:rPr>
              <a:t> summary – December 2016 </a:t>
            </a:r>
          </a:p>
          <a:p>
            <a:endParaRPr lang="en-US" b="0" baseline="0" dirty="0" smtClean="0">
              <a:effectLst/>
            </a:endParaRPr>
          </a:p>
          <a:p>
            <a:r>
              <a:rPr lang="en-US" b="0" baseline="0" dirty="0" smtClean="0">
                <a:effectLst/>
              </a:rPr>
              <a:t>ILI – influenza-like-illness</a:t>
            </a:r>
            <a:endParaRPr lang="en-NZ" b="0" dirty="0">
              <a:effectLst/>
            </a:endParaRPr>
          </a:p>
        </p:txBody>
      </p:sp>
      <p:sp>
        <p:nvSpPr>
          <p:cNvPr id="4" name="Slide Number Placeholder 3"/>
          <p:cNvSpPr>
            <a:spLocks noGrp="1"/>
          </p:cNvSpPr>
          <p:nvPr>
            <p:ph type="sldNum" sz="quarter" idx="10"/>
          </p:nvPr>
        </p:nvSpPr>
        <p:spPr/>
        <p:txBody>
          <a:bodyPr/>
          <a:lstStyle/>
          <a:p>
            <a:pPr>
              <a:defRPr/>
            </a:pPr>
            <a:fld id="{38F1AE46-F19A-4061-8D59-6E0A9DB3E3F8}" type="slidenum">
              <a:rPr lang="en-US" smtClean="0"/>
              <a:pPr>
                <a:defRPr/>
              </a:pPr>
              <a:t>38</a:t>
            </a:fld>
            <a:endParaRPr lang="en-US" dirty="0"/>
          </a:p>
        </p:txBody>
      </p:sp>
    </p:spTree>
    <p:extLst>
      <p:ext uri="{BB962C8B-B14F-4D97-AF65-F5344CB8AC3E}">
        <p14:creationId xmlns:p14="http://schemas.microsoft.com/office/powerpoint/2010/main" val="34272878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http://www.who.int/mediacentre/factsheets/fs211/en/ </a:t>
            </a:r>
            <a:endParaRPr lang="en-US" dirty="0" smtClean="0"/>
          </a:p>
          <a:p>
            <a:pPr defTabSz="931774">
              <a:defRPr/>
            </a:pPr>
            <a:endParaRPr lang="en-US" dirty="0" smtClean="0"/>
          </a:p>
          <a:p>
            <a:pPr defTabSz="931774">
              <a:defRPr/>
            </a:pPr>
            <a:endParaRPr lang="en-US" dirty="0"/>
          </a:p>
          <a:p>
            <a:endParaRPr lang="en-NZ" dirty="0"/>
          </a:p>
        </p:txBody>
      </p:sp>
      <p:sp>
        <p:nvSpPr>
          <p:cNvPr id="4" name="Slide Number Placeholder 3"/>
          <p:cNvSpPr>
            <a:spLocks noGrp="1"/>
          </p:cNvSpPr>
          <p:nvPr>
            <p:ph type="sldNum" sz="quarter" idx="10"/>
          </p:nvPr>
        </p:nvSpPr>
        <p:spPr/>
        <p:txBody>
          <a:bodyPr/>
          <a:lstStyle/>
          <a:p>
            <a:fld id="{529DE579-1C76-4E83-BCBF-D54EC6A2DBB7}" type="slidenum">
              <a:rPr lang="en-NZ" altLang="en-US" smtClean="0"/>
              <a:pPr/>
              <a:t>41</a:t>
            </a:fld>
            <a:endParaRPr lang="en-NZ" altLang="en-US"/>
          </a:p>
        </p:txBody>
      </p:sp>
    </p:spTree>
    <p:extLst>
      <p:ext uri="{BB962C8B-B14F-4D97-AF65-F5344CB8AC3E}">
        <p14:creationId xmlns:p14="http://schemas.microsoft.com/office/powerpoint/2010/main" val="150274501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1" i="0" u="none" strike="noStrike" kern="1200" baseline="0" dirty="0" smtClean="0">
              <a:solidFill>
                <a:schemeClr val="tx1"/>
              </a:solidFill>
              <a:latin typeface="+mn-lt"/>
              <a:ea typeface="MS PGothic" panose="020B0600070205080204" pitchFamily="34" charset="-128"/>
              <a:cs typeface="ＭＳ Ｐゴシック" charset="0"/>
            </a:endParaRPr>
          </a:p>
        </p:txBody>
      </p:sp>
      <p:sp>
        <p:nvSpPr>
          <p:cNvPr id="4" name="Slide Number Placeholder 3"/>
          <p:cNvSpPr>
            <a:spLocks noGrp="1"/>
          </p:cNvSpPr>
          <p:nvPr>
            <p:ph type="sldNum" sz="quarter" idx="10"/>
          </p:nvPr>
        </p:nvSpPr>
        <p:spPr/>
        <p:txBody>
          <a:bodyPr/>
          <a:lstStyle/>
          <a:p>
            <a:fld id="{529DE579-1C76-4E83-BCBF-D54EC6A2DBB7}" type="slidenum">
              <a:rPr lang="en-NZ" altLang="en-US" smtClean="0"/>
              <a:pPr/>
              <a:t>42</a:t>
            </a:fld>
            <a:endParaRPr lang="en-NZ" altLang="en-US"/>
          </a:p>
        </p:txBody>
      </p:sp>
    </p:spTree>
    <p:extLst>
      <p:ext uri="{BB962C8B-B14F-4D97-AF65-F5344CB8AC3E}">
        <p14:creationId xmlns:p14="http://schemas.microsoft.com/office/powerpoint/2010/main" val="25529241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Flu kit booklet is still available in hardcopy. Resources will be sent out in late</a:t>
            </a:r>
            <a:r>
              <a:rPr lang="en-NZ" baseline="0" dirty="0" smtClean="0"/>
              <a:t> February.</a:t>
            </a:r>
          </a:p>
          <a:p>
            <a:endParaRPr lang="en-NZ" dirty="0" smtClean="0"/>
          </a:p>
          <a:p>
            <a:endParaRPr lang="en-NZ" dirty="0" smtClean="0"/>
          </a:p>
          <a:p>
            <a:r>
              <a:rPr lang="en-NZ" dirty="0" smtClean="0"/>
              <a:t>References not in kit, all on influenza.org</a:t>
            </a:r>
            <a:r>
              <a:rPr lang="en-NZ" baseline="0" dirty="0" smtClean="0"/>
              <a:t> </a:t>
            </a:r>
            <a:r>
              <a:rPr lang="en-NZ" dirty="0" smtClean="0"/>
              <a:t>website</a:t>
            </a:r>
            <a:endParaRPr lang="en-NZ" dirty="0"/>
          </a:p>
        </p:txBody>
      </p:sp>
      <p:sp>
        <p:nvSpPr>
          <p:cNvPr id="4" name="Slide Number Placeholder 3"/>
          <p:cNvSpPr>
            <a:spLocks noGrp="1"/>
          </p:cNvSpPr>
          <p:nvPr>
            <p:ph type="sldNum" sz="quarter" idx="10"/>
          </p:nvPr>
        </p:nvSpPr>
        <p:spPr/>
        <p:txBody>
          <a:bodyPr/>
          <a:lstStyle/>
          <a:p>
            <a:fld id="{529DE579-1C76-4E83-BCBF-D54EC6A2DBB7}" type="slidenum">
              <a:rPr lang="en-NZ" altLang="en-US" smtClean="0"/>
              <a:pPr/>
              <a:t>7</a:t>
            </a:fld>
            <a:endParaRPr lang="en-NZ" altLang="en-US"/>
          </a:p>
        </p:txBody>
      </p:sp>
    </p:spTree>
    <p:extLst>
      <p:ext uri="{BB962C8B-B14F-4D97-AF65-F5344CB8AC3E}">
        <p14:creationId xmlns:p14="http://schemas.microsoft.com/office/powerpoint/2010/main" val="6201426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baseline="0" dirty="0" smtClean="0"/>
          </a:p>
          <a:p>
            <a:pPr eaLnBrk="1" hangingPunct="1">
              <a:spcBef>
                <a:spcPct val="0"/>
              </a:spcBef>
            </a:pPr>
            <a:r>
              <a:rPr lang="en-US" altLang="en-US" baseline="0" dirty="0" smtClean="0"/>
              <a:t>Some DHBs may possibly fund local radio ads - there will be a </a:t>
            </a:r>
            <a:r>
              <a:rPr lang="en-NZ" sz="1200" kern="1200" dirty="0" smtClean="0">
                <a:solidFill>
                  <a:schemeClr val="tx1"/>
                </a:solidFill>
                <a:effectLst/>
                <a:latin typeface="+mn-lt"/>
                <a:ea typeface="MS PGothic" panose="020B0600070205080204" pitchFamily="34" charset="-128"/>
                <a:cs typeface="ＭＳ Ｐゴシック" charset="0"/>
              </a:rPr>
              <a:t>link on the influenza.org.nz/</a:t>
            </a:r>
            <a:r>
              <a:rPr lang="en-NZ" sz="1200" kern="1200" dirty="0" err="1" smtClean="0">
                <a:solidFill>
                  <a:schemeClr val="tx1"/>
                </a:solidFill>
                <a:effectLst/>
                <a:latin typeface="+mn-lt"/>
                <a:ea typeface="MS PGothic" panose="020B0600070205080204" pitchFamily="34" charset="-128"/>
                <a:cs typeface="ＭＳ Ｐゴシック" charset="0"/>
              </a:rPr>
              <a:t>dhb</a:t>
            </a:r>
            <a:r>
              <a:rPr lang="en-NZ" sz="1200" kern="1200" dirty="0" smtClean="0">
                <a:solidFill>
                  <a:schemeClr val="tx1"/>
                </a:solidFill>
                <a:effectLst/>
                <a:latin typeface="+mn-lt"/>
                <a:ea typeface="MS PGothic" panose="020B0600070205080204" pitchFamily="34" charset="-128"/>
                <a:cs typeface="ＭＳ Ｐゴシック" charset="0"/>
              </a:rPr>
              <a:t>  page when this ad is available</a:t>
            </a:r>
            <a:endParaRPr lang="en-US" altLang="en-US" baseline="0" dirty="0" smtClean="0"/>
          </a:p>
          <a:p>
            <a:pPr eaLnBrk="1" hangingPunct="1">
              <a:spcBef>
                <a:spcPct val="0"/>
              </a:spcBef>
            </a:pPr>
            <a:endParaRPr lang="en-US" altLang="en-US" baseline="0" dirty="0" smtClean="0"/>
          </a:p>
          <a:p>
            <a:pPr eaLnBrk="1" hangingPunct="1">
              <a:spcBef>
                <a:spcPct val="0"/>
              </a:spcBef>
            </a:pPr>
            <a:endParaRPr lang="en-NZ" altLang="en-US" dirty="0" smtClean="0"/>
          </a:p>
        </p:txBody>
      </p:sp>
      <p:sp>
        <p:nvSpPr>
          <p:cNvPr id="184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300">
                <a:solidFill>
                  <a:schemeClr val="tx1"/>
                </a:solidFill>
                <a:latin typeface="Calibri" panose="020F0502020204030204" pitchFamily="34" charset="0"/>
                <a:ea typeface="MS PGothic" panose="020B0600070205080204" pitchFamily="34" charset="-128"/>
              </a:defRPr>
            </a:lvl1pPr>
            <a:lvl2pPr marL="799841" indent="-307631" eaLnBrk="0" hangingPunct="0">
              <a:spcBef>
                <a:spcPct val="30000"/>
              </a:spcBef>
              <a:defRPr sz="1300">
                <a:solidFill>
                  <a:schemeClr val="tx1"/>
                </a:solidFill>
                <a:latin typeface="Calibri" panose="020F0502020204030204" pitchFamily="34" charset="0"/>
                <a:ea typeface="MS PGothic" panose="020B0600070205080204" pitchFamily="34" charset="-128"/>
              </a:defRPr>
            </a:lvl2pPr>
            <a:lvl3pPr marL="1230524" indent="-246105" eaLnBrk="0" hangingPunct="0">
              <a:spcBef>
                <a:spcPct val="30000"/>
              </a:spcBef>
              <a:defRPr sz="1300">
                <a:solidFill>
                  <a:schemeClr val="tx1"/>
                </a:solidFill>
                <a:latin typeface="Calibri" panose="020F0502020204030204" pitchFamily="34" charset="0"/>
                <a:ea typeface="MS PGothic" panose="020B0600070205080204" pitchFamily="34" charset="-128"/>
              </a:defRPr>
            </a:lvl3pPr>
            <a:lvl4pPr marL="1722733" indent="-246105" eaLnBrk="0" hangingPunct="0">
              <a:spcBef>
                <a:spcPct val="30000"/>
              </a:spcBef>
              <a:defRPr sz="1300">
                <a:solidFill>
                  <a:schemeClr val="tx1"/>
                </a:solidFill>
                <a:latin typeface="Calibri" panose="020F0502020204030204" pitchFamily="34" charset="0"/>
                <a:ea typeface="MS PGothic" panose="020B0600070205080204" pitchFamily="34" charset="-128"/>
              </a:defRPr>
            </a:lvl4pPr>
            <a:lvl5pPr marL="2214942" indent="-246105" eaLnBrk="0" hangingPunct="0">
              <a:spcBef>
                <a:spcPct val="30000"/>
              </a:spcBef>
              <a:defRPr sz="1300">
                <a:solidFill>
                  <a:schemeClr val="tx1"/>
                </a:solidFill>
                <a:latin typeface="Calibri" panose="020F0502020204030204" pitchFamily="34" charset="0"/>
                <a:ea typeface="MS PGothic" panose="020B0600070205080204" pitchFamily="34" charset="-128"/>
              </a:defRPr>
            </a:lvl5pPr>
            <a:lvl6pPr marL="2707152" indent="-246105" defTabSz="492210" eaLnBrk="0" fontAlgn="base" hangingPunct="0">
              <a:spcBef>
                <a:spcPct val="30000"/>
              </a:spcBef>
              <a:spcAft>
                <a:spcPct val="0"/>
              </a:spcAft>
              <a:defRPr sz="1300">
                <a:solidFill>
                  <a:schemeClr val="tx1"/>
                </a:solidFill>
                <a:latin typeface="Calibri" panose="020F0502020204030204" pitchFamily="34" charset="0"/>
                <a:ea typeface="MS PGothic" panose="020B0600070205080204" pitchFamily="34" charset="-128"/>
              </a:defRPr>
            </a:lvl6pPr>
            <a:lvl7pPr marL="3199361" indent="-246105" defTabSz="492210" eaLnBrk="0" fontAlgn="base" hangingPunct="0">
              <a:spcBef>
                <a:spcPct val="30000"/>
              </a:spcBef>
              <a:spcAft>
                <a:spcPct val="0"/>
              </a:spcAft>
              <a:defRPr sz="1300">
                <a:solidFill>
                  <a:schemeClr val="tx1"/>
                </a:solidFill>
                <a:latin typeface="Calibri" panose="020F0502020204030204" pitchFamily="34" charset="0"/>
                <a:ea typeface="MS PGothic" panose="020B0600070205080204" pitchFamily="34" charset="-128"/>
              </a:defRPr>
            </a:lvl7pPr>
            <a:lvl8pPr marL="3691571" indent="-246105" defTabSz="492210" eaLnBrk="0" fontAlgn="base" hangingPunct="0">
              <a:spcBef>
                <a:spcPct val="30000"/>
              </a:spcBef>
              <a:spcAft>
                <a:spcPct val="0"/>
              </a:spcAft>
              <a:defRPr sz="1300">
                <a:solidFill>
                  <a:schemeClr val="tx1"/>
                </a:solidFill>
                <a:latin typeface="Calibri" panose="020F0502020204030204" pitchFamily="34" charset="0"/>
                <a:ea typeface="MS PGothic" panose="020B0600070205080204" pitchFamily="34" charset="-128"/>
              </a:defRPr>
            </a:lvl8pPr>
            <a:lvl9pPr marL="4183780" indent="-246105" defTabSz="492210" eaLnBrk="0" fontAlgn="base" hangingPunct="0">
              <a:spcBef>
                <a:spcPct val="30000"/>
              </a:spcBef>
              <a:spcAft>
                <a:spcPct val="0"/>
              </a:spcAft>
              <a:defRPr sz="1300">
                <a:solidFill>
                  <a:schemeClr val="tx1"/>
                </a:solidFill>
                <a:latin typeface="Calibri" panose="020F0502020204030204" pitchFamily="34" charset="0"/>
                <a:ea typeface="MS PGothic" panose="020B0600070205080204" pitchFamily="34" charset="-128"/>
              </a:defRPr>
            </a:lvl9pPr>
          </a:lstStyle>
          <a:p>
            <a:pPr eaLnBrk="1" hangingPunct="1">
              <a:spcBef>
                <a:spcPct val="0"/>
              </a:spcBef>
            </a:pPr>
            <a:fld id="{E916A259-2F53-43B7-B588-9DA8A571EB99}" type="slidenum">
              <a:rPr lang="en-NZ" altLang="en-US"/>
              <a:pPr eaLnBrk="1" hangingPunct="1">
                <a:spcBef>
                  <a:spcPct val="0"/>
                </a:spcBef>
              </a:pPr>
              <a:t>8</a:t>
            </a:fld>
            <a:endParaRPr lang="en-NZ" altLang="en-US"/>
          </a:p>
        </p:txBody>
      </p:sp>
    </p:spTree>
    <p:extLst>
      <p:ext uri="{BB962C8B-B14F-4D97-AF65-F5344CB8AC3E}">
        <p14:creationId xmlns:p14="http://schemas.microsoft.com/office/powerpoint/2010/main" val="38848827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Slightly</a:t>
            </a:r>
            <a:r>
              <a:rPr lang="en-US" baseline="0" dirty="0" smtClean="0"/>
              <a:t> abbreviated for the slide</a:t>
            </a:r>
            <a:endParaRPr lang="en-NZ" dirty="0"/>
          </a:p>
        </p:txBody>
      </p:sp>
      <p:sp>
        <p:nvSpPr>
          <p:cNvPr id="4" name="Slide Number Placeholder 3"/>
          <p:cNvSpPr>
            <a:spLocks noGrp="1"/>
          </p:cNvSpPr>
          <p:nvPr>
            <p:ph type="sldNum" sz="quarter" idx="10"/>
          </p:nvPr>
        </p:nvSpPr>
        <p:spPr/>
        <p:txBody>
          <a:bodyPr/>
          <a:lstStyle/>
          <a:p>
            <a:pPr>
              <a:defRPr/>
            </a:pPr>
            <a:fld id="{38F1AE46-F19A-4061-8D59-6E0A9DB3E3F8}" type="slidenum">
              <a:rPr lang="en-US" smtClean="0"/>
              <a:pPr>
                <a:defRPr/>
              </a:pPr>
              <a:t>9</a:t>
            </a:fld>
            <a:endParaRPr lang="en-US" dirty="0"/>
          </a:p>
        </p:txBody>
      </p:sp>
    </p:spTree>
    <p:extLst>
      <p:ext uri="{BB962C8B-B14F-4D97-AF65-F5344CB8AC3E}">
        <p14:creationId xmlns:p14="http://schemas.microsoft.com/office/powerpoint/2010/main" val="13665466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1" i="0" kern="1200" dirty="0" smtClean="0">
              <a:solidFill>
                <a:schemeClr val="tx1"/>
              </a:solidFill>
              <a:effectLst/>
              <a:latin typeface="+mn-lt"/>
              <a:ea typeface="MS PGothic" panose="020B0600070205080204" pitchFamily="34" charset="-128"/>
              <a:cs typeface="ＭＳ Ｐゴシック" charset="0"/>
            </a:endParaRPr>
          </a:p>
          <a:p>
            <a:endParaRPr lang="en-NZ" dirty="0"/>
          </a:p>
        </p:txBody>
      </p:sp>
      <p:sp>
        <p:nvSpPr>
          <p:cNvPr id="4" name="Slide Number Placeholder 3"/>
          <p:cNvSpPr>
            <a:spLocks noGrp="1"/>
          </p:cNvSpPr>
          <p:nvPr>
            <p:ph type="sldNum" sz="quarter" idx="10"/>
          </p:nvPr>
        </p:nvSpPr>
        <p:spPr/>
        <p:txBody>
          <a:bodyPr/>
          <a:lstStyle/>
          <a:p>
            <a:fld id="{529DE579-1C76-4E83-BCBF-D54EC6A2DBB7}" type="slidenum">
              <a:rPr lang="en-NZ" altLang="en-US" smtClean="0"/>
              <a:pPr/>
              <a:t>10</a:t>
            </a:fld>
            <a:endParaRPr lang="en-NZ" altLang="en-US"/>
          </a:p>
        </p:txBody>
      </p:sp>
    </p:spTree>
    <p:extLst>
      <p:ext uri="{BB962C8B-B14F-4D97-AF65-F5344CB8AC3E}">
        <p14:creationId xmlns:p14="http://schemas.microsoft.com/office/powerpoint/2010/main" val="36378507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Same as last year</a:t>
            </a:r>
            <a:endParaRPr lang="en-NZ" dirty="0"/>
          </a:p>
        </p:txBody>
      </p:sp>
      <p:sp>
        <p:nvSpPr>
          <p:cNvPr id="4" name="Slide Number Placeholder 3"/>
          <p:cNvSpPr>
            <a:spLocks noGrp="1"/>
          </p:cNvSpPr>
          <p:nvPr>
            <p:ph type="sldNum" sz="quarter" idx="10"/>
          </p:nvPr>
        </p:nvSpPr>
        <p:spPr/>
        <p:txBody>
          <a:bodyPr/>
          <a:lstStyle/>
          <a:p>
            <a:fld id="{529DE579-1C76-4E83-BCBF-D54EC6A2DBB7}" type="slidenum">
              <a:rPr lang="en-NZ" altLang="en-US" smtClean="0"/>
              <a:pPr/>
              <a:t>11</a:t>
            </a:fld>
            <a:endParaRPr lang="en-NZ" altLang="en-US"/>
          </a:p>
        </p:txBody>
      </p:sp>
    </p:spTree>
    <p:extLst>
      <p:ext uri="{BB962C8B-B14F-4D97-AF65-F5344CB8AC3E}">
        <p14:creationId xmlns:p14="http://schemas.microsoft.com/office/powerpoint/2010/main" val="17868109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Same as last year</a:t>
            </a:r>
          </a:p>
          <a:p>
            <a:r>
              <a:rPr lang="en-NZ" dirty="0" smtClean="0"/>
              <a:t>Myositis – inflammation of the muscles, can be activated or exacerbated by infection</a:t>
            </a:r>
          </a:p>
          <a:p>
            <a:r>
              <a:rPr lang="en-NZ" dirty="0"/>
              <a:t>Reye's (Ryes) syndrome is a rare but serious condition that causes swelling in the liver and brain. Reye's syndrome most often affects children and teenagers recovering from a viral infection, most commonly the flu or chickenpox – Mayo clinic website</a:t>
            </a:r>
          </a:p>
        </p:txBody>
      </p:sp>
      <p:sp>
        <p:nvSpPr>
          <p:cNvPr id="4" name="Slide Number Placeholder 3"/>
          <p:cNvSpPr>
            <a:spLocks noGrp="1"/>
          </p:cNvSpPr>
          <p:nvPr>
            <p:ph type="sldNum" sz="quarter" idx="10"/>
          </p:nvPr>
        </p:nvSpPr>
        <p:spPr/>
        <p:txBody>
          <a:bodyPr/>
          <a:lstStyle/>
          <a:p>
            <a:pPr>
              <a:defRPr/>
            </a:pPr>
            <a:fld id="{38F1AE46-F19A-4061-8D59-6E0A9DB3E3F8}" type="slidenum">
              <a:rPr lang="en-US" smtClean="0"/>
              <a:pPr>
                <a:defRPr/>
              </a:pPr>
              <a:t>12</a:t>
            </a:fld>
            <a:endParaRPr lang="en-US" dirty="0"/>
          </a:p>
        </p:txBody>
      </p:sp>
    </p:spTree>
    <p:extLst>
      <p:ext uri="{BB962C8B-B14F-4D97-AF65-F5344CB8AC3E}">
        <p14:creationId xmlns:p14="http://schemas.microsoft.com/office/powerpoint/2010/main" val="121572276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6" descr="FLU PPT Template.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23239" y="2130425"/>
            <a:ext cx="4979622" cy="1470025"/>
          </a:xfrm>
        </p:spPr>
        <p:txBody>
          <a:bodyPr/>
          <a:lstStyle>
            <a:lvl1pPr>
              <a:defRPr sz="4200">
                <a:solidFill>
                  <a:schemeClr val="bg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223657" y="5012954"/>
            <a:ext cx="4506802" cy="1137894"/>
          </a:xfrm>
        </p:spPr>
        <p:txBody>
          <a:bodyPr/>
          <a:lstStyle>
            <a:lvl1pPr marL="0" indent="0" algn="ctr">
              <a:buNone/>
              <a:defRPr sz="26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136391214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199" y="167064"/>
            <a:ext cx="7126941" cy="1143000"/>
          </a:xfrm>
        </p:spPr>
        <p:txBody>
          <a:bodyPr/>
          <a:lstStyle>
            <a:lvl1pPr algn="l">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457200" y="1481862"/>
            <a:ext cx="7453313" cy="42481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7B5DA74A-7BAD-4015-8927-4D2A4A85CB1D}" type="datetimeFigureOut">
              <a:rPr lang="en-US" altLang="en-US"/>
              <a:pPr/>
              <a:t>3/5/2018</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15463E2F-D475-4DFF-B63B-62F735A997EF}" type="slidenum">
              <a:rPr lang="en-US" altLang="en-US"/>
              <a:pPr/>
              <a:t>‹#›</a:t>
            </a:fld>
            <a:endParaRPr lang="en-US" altLang="en-US"/>
          </a:p>
        </p:txBody>
      </p:sp>
    </p:spTree>
    <p:extLst>
      <p:ext uri="{BB962C8B-B14F-4D97-AF65-F5344CB8AC3E}">
        <p14:creationId xmlns:p14="http://schemas.microsoft.com/office/powerpoint/2010/main" val="28168449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E1BA460B-41FA-4579-8046-8B950DF999BE}" type="datetimeFigureOut">
              <a:rPr lang="en-US" altLang="en-US"/>
              <a:pPr/>
              <a:t>3/5/2018</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620AEDB6-38A3-4407-A91D-7EFD02085EEF}" type="slidenum">
              <a:rPr lang="en-US" altLang="en-US"/>
              <a:pPr/>
              <a:t>‹#›</a:t>
            </a:fld>
            <a:endParaRPr lang="en-US" altLang="en-US"/>
          </a:p>
        </p:txBody>
      </p:sp>
    </p:spTree>
    <p:extLst>
      <p:ext uri="{BB962C8B-B14F-4D97-AF65-F5344CB8AC3E}">
        <p14:creationId xmlns:p14="http://schemas.microsoft.com/office/powerpoint/2010/main" val="277733478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Vertical Title and Text">
    <p:spTree>
      <p:nvGrpSpPr>
        <p:cNvPr id="1" name=""/>
        <p:cNvGrpSpPr/>
        <p:nvPr/>
      </p:nvGrpSpPr>
      <p:grpSpPr>
        <a:xfrm>
          <a:off x="0" y="0"/>
          <a:ext cx="0" cy="0"/>
          <a:chOff x="0" y="0"/>
          <a:chExt cx="0" cy="0"/>
        </a:xfrm>
      </p:grpSpPr>
      <p:sp>
        <p:nvSpPr>
          <p:cNvPr id="2" name="Rectangle 1"/>
          <p:cNvSpPr>
            <a:spLocks noChangeArrowheads="1"/>
          </p:cNvSpPr>
          <p:nvPr userDrawn="1"/>
        </p:nvSpPr>
        <p:spPr bwMode="auto">
          <a:xfrm>
            <a:off x="0" y="0"/>
            <a:ext cx="9144000" cy="6858000"/>
          </a:xfrm>
          <a:prstGeom prst="rect">
            <a:avLst/>
          </a:prstGeom>
          <a:solidFill>
            <a:schemeClr val="bg1"/>
          </a:solid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en-US">
              <a:solidFill>
                <a:schemeClr val="lt1"/>
              </a:solidFill>
              <a:latin typeface="+mn-lt"/>
              <a:ea typeface="+mn-ea"/>
            </a:endParaRPr>
          </a:p>
        </p:txBody>
      </p:sp>
    </p:spTree>
    <p:extLst>
      <p:ext uri="{BB962C8B-B14F-4D97-AF65-F5344CB8AC3E}">
        <p14:creationId xmlns:p14="http://schemas.microsoft.com/office/powerpoint/2010/main" val="157435436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17315"/>
            <a:ext cx="7453313" cy="424815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lvl1pPr>
          </a:lstStyle>
          <a:p>
            <a:fld id="{0221E2A2-6F2C-43E9-B4D5-059862AAA505}" type="datetimeFigureOut">
              <a:rPr lang="en-US" altLang="en-US"/>
              <a:pPr/>
              <a:t>3/5/2018</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Title 5"/>
          <p:cNvSpPr>
            <a:spLocks noGrp="1"/>
          </p:cNvSpPr>
          <p:nvPr>
            <p:ph type="title"/>
          </p:nvPr>
        </p:nvSpPr>
        <p:spPr>
          <a:xfrm>
            <a:off x="457199" y="145545"/>
            <a:ext cx="7453313" cy="1143000"/>
          </a:xfrm>
        </p:spPr>
        <p:txBody>
          <a:bodyPr/>
          <a:lstStyle>
            <a:lvl1pPr algn="l">
              <a:defRPr b="1">
                <a:solidFill>
                  <a:schemeClr val="tx1"/>
                </a:solidFill>
              </a:defRPr>
            </a:lvl1pPr>
          </a:lstStyle>
          <a:p>
            <a:r>
              <a:rPr lang="en-US" dirty="0" smtClean="0"/>
              <a:t>Click to edit Master title style</a:t>
            </a:r>
            <a:endParaRPr lang="en-NZ" dirty="0"/>
          </a:p>
        </p:txBody>
      </p:sp>
    </p:spTree>
    <p:extLst>
      <p:ext uri="{BB962C8B-B14F-4D97-AF65-F5344CB8AC3E}">
        <p14:creationId xmlns:p14="http://schemas.microsoft.com/office/powerpoint/2010/main" val="229579278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253638"/>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1753451"/>
            <a:ext cx="7772400" cy="1500187"/>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p:txBody>
          <a:bodyPr/>
          <a:lstStyle>
            <a:lvl1pPr>
              <a:defRPr/>
            </a:lvl1pPr>
          </a:lstStyle>
          <a:p>
            <a:fld id="{09B58A5A-F7F0-4755-8169-91A8FAC433EE}" type="datetimeFigureOut">
              <a:rPr lang="en-US" altLang="en-US"/>
              <a:pPr/>
              <a:t>3/5/2018</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Tree>
    <p:extLst>
      <p:ext uri="{BB962C8B-B14F-4D97-AF65-F5344CB8AC3E}">
        <p14:creationId xmlns:p14="http://schemas.microsoft.com/office/powerpoint/2010/main" val="21474822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199" y="167058"/>
            <a:ext cx="7180729" cy="1143000"/>
          </a:xfrm>
        </p:spPr>
        <p:txBody>
          <a:bodyPr/>
          <a:lstStyle>
            <a:lvl1pPr algn="l">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41731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1731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fld id="{63010DC8-DC47-4B98-9D02-7F72684BE57D}" type="datetimeFigureOut">
              <a:rPr lang="en-US" altLang="en-US"/>
              <a:pPr/>
              <a:t>3/5/2018</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Tree>
    <p:extLst>
      <p:ext uri="{BB962C8B-B14F-4D97-AF65-F5344CB8AC3E}">
        <p14:creationId xmlns:p14="http://schemas.microsoft.com/office/powerpoint/2010/main" val="236278516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102510"/>
            <a:ext cx="7234518" cy="1143000"/>
          </a:xfrm>
        </p:spPr>
        <p:txBody>
          <a:bodyPr/>
          <a:lstStyle>
            <a:lvl1pPr algn="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309201"/>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948963"/>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309201"/>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1948963"/>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fld id="{6499E9E7-C5DC-4CD6-849C-DBF344004F9F}" type="datetimeFigureOut">
              <a:rPr lang="en-US" altLang="en-US"/>
              <a:pPr/>
              <a:t>3/5/2018</a:t>
            </a:fld>
            <a:endParaRPr lang="en-US" alt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Tree>
    <p:extLst>
      <p:ext uri="{BB962C8B-B14F-4D97-AF65-F5344CB8AC3E}">
        <p14:creationId xmlns:p14="http://schemas.microsoft.com/office/powerpoint/2010/main" val="380484462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56300"/>
            <a:ext cx="7094668" cy="1143000"/>
          </a:xfrm>
        </p:spPr>
        <p:txBody>
          <a:bodyPr/>
          <a:lstStyle>
            <a:lvl1pPr algn="l">
              <a:defRPr/>
            </a:lvl1pPr>
          </a:lstStyle>
          <a:p>
            <a:r>
              <a:rPr lang="en-US" dirty="0"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fld id="{1873D6C6-ED2C-4BF3-8483-BDF8A0C19B0C}" type="datetimeFigureOut">
              <a:rPr lang="en-US" altLang="en-US"/>
              <a:pPr/>
              <a:t>3/5/2018</a:t>
            </a:fld>
            <a:endParaRPr lang="en-US" alt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Tree>
    <p:extLst>
      <p:ext uri="{BB962C8B-B14F-4D97-AF65-F5344CB8AC3E}">
        <p14:creationId xmlns:p14="http://schemas.microsoft.com/office/powerpoint/2010/main" val="292794261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BD20CC8E-39BB-415F-8985-C09D3316643A}" type="datetimeFigureOut">
              <a:rPr lang="en-US" altLang="en-US"/>
              <a:pPr/>
              <a:t>3/5/2018</a:t>
            </a:fld>
            <a:endParaRPr lang="en-US" alt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D551B5FC-1B51-4007-99FA-F353C8DD9712}" type="slidenum">
              <a:rPr lang="en-US" altLang="en-US"/>
              <a:pPr/>
              <a:t>‹#›</a:t>
            </a:fld>
            <a:endParaRPr lang="en-US" altLang="en-US"/>
          </a:p>
        </p:txBody>
      </p:sp>
    </p:spTree>
    <p:extLst>
      <p:ext uri="{BB962C8B-B14F-4D97-AF65-F5344CB8AC3E}">
        <p14:creationId xmlns:p14="http://schemas.microsoft.com/office/powerpoint/2010/main" val="379678283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F736219D-D01D-43C5-9D90-28D7622A3D40}" type="datetimeFigureOut">
              <a:rPr lang="en-US" altLang="en-US"/>
              <a:pPr/>
              <a:t>3/5/2018</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89159B66-11B1-4752-A514-A7404AB2A934}" type="slidenum">
              <a:rPr lang="en-US" altLang="en-US"/>
              <a:pPr/>
              <a:t>‹#›</a:t>
            </a:fld>
            <a:endParaRPr lang="en-US" altLang="en-US"/>
          </a:p>
        </p:txBody>
      </p:sp>
    </p:spTree>
    <p:extLst>
      <p:ext uri="{BB962C8B-B14F-4D97-AF65-F5344CB8AC3E}">
        <p14:creationId xmlns:p14="http://schemas.microsoft.com/office/powerpoint/2010/main" val="406549417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CF3F89B5-752B-41E9-8391-58964B5B62A4}" type="datetimeFigureOut">
              <a:rPr lang="en-US" altLang="en-US"/>
              <a:pPr/>
              <a:t>3/5/2018</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5123A287-EE03-4320-88B2-4FD625732AB2}" type="slidenum">
              <a:rPr lang="en-US" altLang="en-US"/>
              <a:pPr/>
              <a:t>‹#›</a:t>
            </a:fld>
            <a:endParaRPr lang="en-US" altLang="en-US"/>
          </a:p>
        </p:txBody>
      </p:sp>
    </p:spTree>
    <p:extLst>
      <p:ext uri="{BB962C8B-B14F-4D97-AF65-F5344CB8AC3E}">
        <p14:creationId xmlns:p14="http://schemas.microsoft.com/office/powerpoint/2010/main" val="145248695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 descr="FLU PPT Template2.jpg"/>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p:cNvSpPr>
            <a:spLocks noGrp="1"/>
          </p:cNvSpPr>
          <p:nvPr>
            <p:ph type="title"/>
          </p:nvPr>
        </p:nvSpPr>
        <p:spPr bwMode="auto">
          <a:xfrm>
            <a:off x="457200" y="274638"/>
            <a:ext cx="62039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smtClean="0"/>
              <a:t>Click to edit Master title style</a:t>
            </a:r>
          </a:p>
        </p:txBody>
      </p:sp>
      <p:sp>
        <p:nvSpPr>
          <p:cNvPr id="1028" name="Text Placeholder 2"/>
          <p:cNvSpPr>
            <a:spLocks noGrp="1"/>
          </p:cNvSpPr>
          <p:nvPr>
            <p:ph type="body" idx="1"/>
          </p:nvPr>
        </p:nvSpPr>
        <p:spPr bwMode="auto">
          <a:xfrm>
            <a:off x="457200" y="1600200"/>
            <a:ext cx="7453313" cy="424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smtClean="0"/>
              <a:t>Click to edit Master text styles</a:t>
            </a:r>
          </a:p>
          <a:p>
            <a:pPr lvl="1"/>
            <a:r>
              <a:rPr lang="en-US" altLang="en-US" dirty="0" smtClean="0"/>
              <a:t>Second level</a:t>
            </a:r>
          </a:p>
          <a:p>
            <a:pPr lvl="2"/>
            <a:r>
              <a:rPr lang="en-US" altLang="en-US" dirty="0" smtClean="0"/>
              <a:t>Third level</a:t>
            </a:r>
          </a:p>
          <a:p>
            <a:pPr lvl="3"/>
            <a:r>
              <a:rPr lang="en-US" altLang="en-US" dirty="0" smtClean="0"/>
              <a:t>Fourth level</a:t>
            </a:r>
          </a:p>
          <a:p>
            <a:pPr lvl="4"/>
            <a:r>
              <a:rPr lang="en-US" altLang="en-US" dirty="0"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chemeClr val="tx1"/>
                </a:solidFill>
              </a:defRPr>
            </a:lvl1pPr>
          </a:lstStyle>
          <a:p>
            <a:fld id="{13CE585E-7774-4022-BAEA-3EF262CD9B4A}" type="datetimeFigureOut">
              <a:rPr lang="en-US" altLang="en-US" smtClean="0"/>
              <a:pPr/>
              <a:t>3/5/2018</a:t>
            </a:fld>
            <a:endParaRPr lang="en-US" alt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solidFill>
                <a:latin typeface="+mn-lt"/>
                <a:ea typeface="+mn-ea"/>
                <a:cs typeface="+mn-cs"/>
              </a:defRPr>
            </a:lvl1pPr>
          </a:lstStyle>
          <a:p>
            <a:pPr>
              <a:defRPr/>
            </a:pPr>
            <a:endParaRPr lang="en-US" dirty="0"/>
          </a:p>
        </p:txBody>
      </p:sp>
    </p:spTree>
  </p:cSld>
  <p:clrMap bg1="lt1" tx1="dk1" bg2="lt2" tx2="dk2" accent1="accent1" accent2="accent2" accent3="accent3" accent4="accent4" accent5="accent5" accent6="accent6" hlink="hlink" folHlink="folHlink"/>
  <p:sldLayoutIdLst>
    <p:sldLayoutId id="2147483687" r:id="rId1"/>
    <p:sldLayoutId id="2147483682" r:id="rId2"/>
    <p:sldLayoutId id="2147483683" r:id="rId3"/>
    <p:sldLayoutId id="2147483684" r:id="rId4"/>
    <p:sldLayoutId id="2147483685" r:id="rId5"/>
    <p:sldLayoutId id="2147483686" r:id="rId6"/>
    <p:sldLayoutId id="2147483688" r:id="rId7"/>
    <p:sldLayoutId id="2147483689" r:id="rId8"/>
    <p:sldLayoutId id="2147483690" r:id="rId9"/>
    <p:sldLayoutId id="2147483691" r:id="rId10"/>
    <p:sldLayoutId id="2147483692" r:id="rId11"/>
    <p:sldLayoutId id="2147483693" r:id="rId12"/>
  </p:sldLayoutIdLst>
  <p:timing>
    <p:tnLst>
      <p:par>
        <p:cTn id="1" dur="indefinite" restart="never" nodeType="tmRoot"/>
      </p:par>
    </p:tnLst>
  </p:timing>
  <p:txStyles>
    <p:titleStyle>
      <a:lvl1pPr algn="ctr" defTabSz="457200" rtl="0" eaLnBrk="0" fontAlgn="base" hangingPunct="0">
        <a:spcBef>
          <a:spcPct val="0"/>
        </a:spcBef>
        <a:spcAft>
          <a:spcPct val="0"/>
        </a:spcAft>
        <a:defRPr sz="4400" b="1" kern="1200">
          <a:solidFill>
            <a:schemeClr val="tx1"/>
          </a:solidFill>
          <a:latin typeface="+mj-lt"/>
          <a:ea typeface="MS PGothic" pitchFamily="34" charset="-128"/>
          <a:cs typeface="Arial"/>
        </a:defRPr>
      </a:lvl1pPr>
      <a:lvl2pPr algn="ctr" defTabSz="457200" rtl="0" eaLnBrk="0" fontAlgn="base" hangingPunct="0">
        <a:spcBef>
          <a:spcPct val="0"/>
        </a:spcBef>
        <a:spcAft>
          <a:spcPct val="0"/>
        </a:spcAft>
        <a:defRPr sz="4400">
          <a:solidFill>
            <a:srgbClr val="7F7F7F"/>
          </a:solidFill>
          <a:latin typeface="Calibri" panose="020F0502020204030204" pitchFamily="34" charset="0"/>
          <a:ea typeface="MS PGothic" pitchFamily="34" charset="-128"/>
          <a:cs typeface="MS PGothic" charset="0"/>
        </a:defRPr>
      </a:lvl2pPr>
      <a:lvl3pPr algn="ctr" defTabSz="457200" rtl="0" eaLnBrk="0" fontAlgn="base" hangingPunct="0">
        <a:spcBef>
          <a:spcPct val="0"/>
        </a:spcBef>
        <a:spcAft>
          <a:spcPct val="0"/>
        </a:spcAft>
        <a:defRPr sz="4400">
          <a:solidFill>
            <a:srgbClr val="7F7F7F"/>
          </a:solidFill>
          <a:latin typeface="Calibri" panose="020F0502020204030204" pitchFamily="34" charset="0"/>
          <a:ea typeface="MS PGothic" pitchFamily="34" charset="-128"/>
          <a:cs typeface="MS PGothic" charset="0"/>
        </a:defRPr>
      </a:lvl3pPr>
      <a:lvl4pPr algn="ctr" defTabSz="457200" rtl="0" eaLnBrk="0" fontAlgn="base" hangingPunct="0">
        <a:spcBef>
          <a:spcPct val="0"/>
        </a:spcBef>
        <a:spcAft>
          <a:spcPct val="0"/>
        </a:spcAft>
        <a:defRPr sz="4400">
          <a:solidFill>
            <a:srgbClr val="7F7F7F"/>
          </a:solidFill>
          <a:latin typeface="Calibri" panose="020F0502020204030204" pitchFamily="34" charset="0"/>
          <a:ea typeface="MS PGothic" pitchFamily="34" charset="-128"/>
          <a:cs typeface="MS PGothic" charset="0"/>
        </a:defRPr>
      </a:lvl4pPr>
      <a:lvl5pPr algn="ctr" defTabSz="457200" rtl="0" eaLnBrk="0" fontAlgn="base" hangingPunct="0">
        <a:spcBef>
          <a:spcPct val="0"/>
        </a:spcBef>
        <a:spcAft>
          <a:spcPct val="0"/>
        </a:spcAft>
        <a:defRPr sz="4400">
          <a:solidFill>
            <a:srgbClr val="7F7F7F"/>
          </a:solidFill>
          <a:latin typeface="Calibri" panose="020F0502020204030204" pitchFamily="34" charset="0"/>
          <a:ea typeface="MS PGothic" pitchFamily="34" charset="-128"/>
          <a:cs typeface="MS PGothic"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Arial"/>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Arial"/>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Arial"/>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Arial"/>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4.xml"/><Relationship Id="rId5" Type="http://schemas.openxmlformats.org/officeDocument/2006/relationships/image" Target="../media/image11.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15.xml"/><Relationship Id="rId4" Type="http://schemas.openxmlformats.org/officeDocument/2006/relationships/image" Target="../media/image12.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8.xml"/><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3.xml"/><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24.xml"/><Relationship Id="rId5" Type="http://schemas.openxmlformats.org/officeDocument/2006/relationships/image" Target="../media/image15.png"/><Relationship Id="rId4" Type="http://schemas.openxmlformats.org/officeDocument/2006/relationships/chart" Target="../charts/chart1.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25.xml"/><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26.xml"/><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28.xml"/><Relationship Id="rId4" Type="http://schemas.openxmlformats.org/officeDocument/2006/relationships/image" Target="../media/image11.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31.xml"/><Relationship Id="rId4" Type="http://schemas.openxmlformats.org/officeDocument/2006/relationships/image" Target="../media/image17.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32.xml"/><Relationship Id="rId4" Type="http://schemas.openxmlformats.org/officeDocument/2006/relationships/image" Target="../media/image18.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33.xml"/><Relationship Id="rId4" Type="http://schemas.openxmlformats.org/officeDocument/2006/relationships/image" Target="../media/image19.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34.xml"/><Relationship Id="rId5" Type="http://schemas.openxmlformats.org/officeDocument/2006/relationships/hyperlink" Target="http://www.influenza.org.nz/resources" TargetMode="External"/><Relationship Id="rId4" Type="http://schemas.openxmlformats.org/officeDocument/2006/relationships/hyperlink" Target="http://www.hcl.co.nz/"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1.xml"/><Relationship Id="rId1" Type="http://schemas.openxmlformats.org/officeDocument/2006/relationships/tags" Target="../tags/tag3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36.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38.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39.xml"/><Relationship Id="rId5" Type="http://schemas.openxmlformats.org/officeDocument/2006/relationships/image" Target="../media/image11.png"/><Relationship Id="rId4" Type="http://schemas.openxmlformats.org/officeDocument/2006/relationships/image" Target="../media/image21.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0.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4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6.xml"/><Relationship Id="rId5" Type="http://schemas.openxmlformats.org/officeDocument/2006/relationships/image" Target="../media/image6.png"/><Relationship Id="rId4" Type="http://schemas.openxmlformats.org/officeDocument/2006/relationships/hyperlink" Target="https://vimeo.com/212849223" TargetMode="Externa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7.xml"/><Relationship Id="rId6" Type="http://schemas.openxmlformats.org/officeDocument/2006/relationships/image" Target="../media/image8.png"/><Relationship Id="rId5" Type="http://schemas.openxmlformats.org/officeDocument/2006/relationships/hyperlink" Target="http://www.influenza.org.nz/resources" TargetMode="Externa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8.xml"/><Relationship Id="rId5" Type="http://schemas.openxmlformats.org/officeDocument/2006/relationships/image" Target="../media/image9.png"/><Relationship Id="rId4" Type="http://schemas.openxmlformats.org/officeDocument/2006/relationships/hyperlink" Target="http://www.influenza.org.nz/" TargetMode="Externa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15361" name="Title 3"/>
          <p:cNvSpPr>
            <a:spLocks noGrp="1"/>
          </p:cNvSpPr>
          <p:nvPr>
            <p:ph type="ctrTitle"/>
          </p:nvPr>
        </p:nvSpPr>
        <p:spPr>
          <a:xfrm>
            <a:off x="438326" y="2623454"/>
            <a:ext cx="6967185" cy="117462"/>
          </a:xfrm>
        </p:spPr>
        <p:txBody>
          <a:bodyPr/>
          <a:lstStyle/>
          <a:p>
            <a:pPr algn="l"/>
            <a:r>
              <a:rPr lang="en-US" altLang="en-US" sz="8800" b="1" dirty="0" smtClean="0">
                <a:effectLst>
                  <a:outerShdw blurRad="38100" dist="38100" dir="2700000" algn="tl">
                    <a:srgbClr val="000000">
                      <a:alpha val="43137"/>
                    </a:srgbClr>
                  </a:outerShdw>
                </a:effectLst>
              </a:rPr>
              <a:t/>
            </a:r>
            <a:br>
              <a:rPr lang="en-US" altLang="en-US" sz="8800" b="1" dirty="0" smtClean="0">
                <a:effectLst>
                  <a:outerShdw blurRad="38100" dist="38100" dir="2700000" algn="tl">
                    <a:srgbClr val="000000">
                      <a:alpha val="43137"/>
                    </a:srgbClr>
                  </a:outerShdw>
                </a:effectLst>
              </a:rPr>
            </a:br>
            <a:r>
              <a:rPr lang="en-US" altLang="en-US" sz="8800" b="1" dirty="0" smtClean="0">
                <a:effectLst>
                  <a:outerShdw blurRad="38100" dist="38100" dir="2700000" algn="tl">
                    <a:srgbClr val="000000">
                      <a:alpha val="43137"/>
                    </a:srgbClr>
                  </a:outerShdw>
                </a:effectLst>
              </a:rPr>
              <a:t>INFLUENZA</a:t>
            </a:r>
            <a:r>
              <a:rPr lang="en-US" altLang="en-US" sz="4400" b="1" dirty="0" smtClean="0">
                <a:effectLst>
                  <a:outerShdw blurRad="38100" dist="38100" dir="2700000" algn="tl">
                    <a:srgbClr val="000000">
                      <a:alpha val="43137"/>
                    </a:srgbClr>
                  </a:outerShdw>
                </a:effectLst>
              </a:rPr>
              <a:t/>
            </a:r>
            <a:br>
              <a:rPr lang="en-US" altLang="en-US" sz="4400" b="1" dirty="0" smtClean="0">
                <a:effectLst>
                  <a:outerShdw blurRad="38100" dist="38100" dir="2700000" algn="tl">
                    <a:srgbClr val="000000">
                      <a:alpha val="43137"/>
                    </a:srgbClr>
                  </a:outerShdw>
                </a:effectLst>
              </a:rPr>
            </a:br>
            <a:r>
              <a:rPr lang="en-US" altLang="en-US" sz="4800" b="1" dirty="0" smtClean="0">
                <a:effectLst>
                  <a:outerShdw blurRad="38100" dist="38100" dir="2700000" algn="tl">
                    <a:srgbClr val="000000">
                      <a:alpha val="43137"/>
                    </a:srgbClr>
                  </a:outerShdw>
                </a:effectLst>
              </a:rPr>
              <a:t/>
            </a:r>
            <a:br>
              <a:rPr lang="en-US" altLang="en-US" sz="4800" b="1" dirty="0" smtClean="0">
                <a:effectLst>
                  <a:outerShdw blurRad="38100" dist="38100" dir="2700000" algn="tl">
                    <a:srgbClr val="000000">
                      <a:alpha val="43137"/>
                    </a:srgbClr>
                  </a:outerShdw>
                </a:effectLst>
              </a:rPr>
            </a:br>
            <a:r>
              <a:rPr lang="en-US" altLang="en-US" sz="6000" b="1" dirty="0" smtClean="0">
                <a:effectLst>
                  <a:outerShdw blurRad="38100" dist="38100" dir="2700000" algn="tl">
                    <a:srgbClr val="000000">
                      <a:alpha val="43137"/>
                    </a:srgbClr>
                  </a:outerShdw>
                </a:effectLst>
              </a:rPr>
              <a:t>2018 Seasonal Influenza Campaign</a:t>
            </a:r>
            <a:br>
              <a:rPr lang="en-US" altLang="en-US" sz="6000" b="1" dirty="0" smtClean="0">
                <a:effectLst>
                  <a:outerShdw blurRad="38100" dist="38100" dir="2700000" algn="tl">
                    <a:srgbClr val="000000">
                      <a:alpha val="43137"/>
                    </a:srgbClr>
                  </a:outerShdw>
                </a:effectLst>
              </a:rPr>
            </a:br>
            <a:endParaRPr lang="en-US" altLang="en-US" sz="6000" dirty="0" smtClean="0">
              <a:effectLst>
                <a:outerShdw blurRad="38100" dist="38100" dir="2700000" algn="tl">
                  <a:srgbClr val="000000">
                    <a:alpha val="43137"/>
                  </a:srgbClr>
                </a:outerShdw>
              </a:effectLst>
              <a:latin typeface="Arial" panose="020B0604020202020204" pitchFamily="34" charset="0"/>
            </a:endParaRPr>
          </a:p>
        </p:txBody>
      </p:sp>
      <p:sp>
        <p:nvSpPr>
          <p:cNvPr id="2" name="TextBox 1"/>
          <p:cNvSpPr txBox="1"/>
          <p:nvPr/>
        </p:nvSpPr>
        <p:spPr>
          <a:xfrm>
            <a:off x="6736467" y="6007259"/>
            <a:ext cx="914400" cy="740781"/>
          </a:xfrm>
          <a:prstGeom prst="rect">
            <a:avLst/>
          </a:prstGeom>
          <a:solidFill>
            <a:schemeClr val="bg1"/>
          </a:solidFill>
        </p:spPr>
        <p:txBody>
          <a:bodyPr wrap="square" rtlCol="0">
            <a:spAutoFit/>
          </a:bodyPr>
          <a:lstStyle/>
          <a:p>
            <a:endParaRPr lang="en-NZ" dirty="0"/>
          </a:p>
        </p:txBody>
      </p:sp>
      <p:sp>
        <p:nvSpPr>
          <p:cNvPr id="3" name="TextBox 2"/>
          <p:cNvSpPr txBox="1"/>
          <p:nvPr/>
        </p:nvSpPr>
        <p:spPr>
          <a:xfrm>
            <a:off x="7650867" y="5908872"/>
            <a:ext cx="196768" cy="850741"/>
          </a:xfrm>
          <a:prstGeom prst="rect">
            <a:avLst/>
          </a:prstGeom>
          <a:solidFill>
            <a:schemeClr val="bg1"/>
          </a:solidFill>
        </p:spPr>
        <p:txBody>
          <a:bodyPr wrap="square" rtlCol="0">
            <a:spAutoFit/>
          </a:bodyPr>
          <a:lstStyle/>
          <a:p>
            <a:endParaRPr lang="en-NZ" dirty="0"/>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58319"/>
            <a:ext cx="8247413" cy="4007146"/>
          </a:xfrm>
        </p:spPr>
        <p:txBody>
          <a:bodyPr/>
          <a:lstStyle/>
          <a:p>
            <a:r>
              <a:rPr lang="en-NZ" dirty="0" smtClean="0"/>
              <a:t>Administer funded vaccine by </a:t>
            </a:r>
            <a:r>
              <a:rPr lang="en-NZ" b="1" dirty="0" smtClean="0"/>
              <a:t>Dec 31st, 2018</a:t>
            </a:r>
          </a:p>
          <a:p>
            <a:r>
              <a:rPr lang="en-NZ" dirty="0" smtClean="0"/>
              <a:t>Submit claims </a:t>
            </a:r>
            <a:r>
              <a:rPr lang="en-NZ" b="1" dirty="0" smtClean="0"/>
              <a:t>within eight months </a:t>
            </a:r>
            <a:r>
              <a:rPr lang="en-NZ" dirty="0" smtClean="0"/>
              <a:t>from administration</a:t>
            </a:r>
          </a:p>
          <a:p>
            <a:r>
              <a:rPr lang="en-US" dirty="0" smtClean="0"/>
              <a:t>Return unused vaccine by </a:t>
            </a:r>
            <a:r>
              <a:rPr lang="en-US" b="1" dirty="0" smtClean="0"/>
              <a:t>31</a:t>
            </a:r>
            <a:r>
              <a:rPr lang="en-US" b="1" baseline="30000" dirty="0" smtClean="0"/>
              <a:t>st</a:t>
            </a:r>
            <a:r>
              <a:rPr lang="en-US" b="1" dirty="0" smtClean="0"/>
              <a:t> January 2019 </a:t>
            </a:r>
            <a:r>
              <a:rPr lang="en-US" dirty="0" smtClean="0"/>
              <a:t>to be eligible for refund</a:t>
            </a:r>
            <a:endParaRPr lang="en-NZ" dirty="0" smtClean="0"/>
          </a:p>
        </p:txBody>
      </p:sp>
      <p:sp>
        <p:nvSpPr>
          <p:cNvPr id="2" name="Title 1"/>
          <p:cNvSpPr>
            <a:spLocks noGrp="1"/>
          </p:cNvSpPr>
          <p:nvPr>
            <p:ph type="title"/>
          </p:nvPr>
        </p:nvSpPr>
        <p:spPr/>
        <p:txBody>
          <a:bodyPr/>
          <a:lstStyle/>
          <a:p>
            <a:r>
              <a:rPr lang="en-NZ" dirty="0" smtClean="0"/>
              <a:t>Important </a:t>
            </a:r>
            <a:r>
              <a:rPr lang="en-NZ" dirty="0"/>
              <a:t>d</a:t>
            </a:r>
            <a:r>
              <a:rPr lang="en-NZ" dirty="0" smtClean="0"/>
              <a:t>ates</a:t>
            </a:r>
            <a:endParaRPr lang="en-NZ" dirty="0"/>
          </a:p>
        </p:txBody>
      </p:sp>
      <p:sp>
        <p:nvSpPr>
          <p:cNvPr id="4" name="Slide Number Placeholder 3"/>
          <p:cNvSpPr>
            <a:spLocks noGrp="1"/>
          </p:cNvSpPr>
          <p:nvPr>
            <p:ph type="sldNum" sz="quarter" idx="4294967295"/>
          </p:nvPr>
        </p:nvSpPr>
        <p:spPr>
          <a:xfrm>
            <a:off x="7323138" y="6491288"/>
            <a:ext cx="1820862" cy="369887"/>
          </a:xfrm>
          <a:prstGeom prst="rect">
            <a:avLst/>
          </a:prstGeom>
        </p:spPr>
        <p:txBody>
          <a:bodyPr/>
          <a:lstStyle/>
          <a:p>
            <a:pPr algn="r">
              <a:defRPr/>
            </a:pPr>
            <a:fld id="{A78503A7-2DE5-40C4-9D7E-2063D0980571}" type="slidenum">
              <a:rPr lang="en-US" smtClean="0">
                <a:solidFill>
                  <a:schemeClr val="bg1">
                    <a:lumMod val="65000"/>
                  </a:schemeClr>
                </a:solidFill>
              </a:rPr>
              <a:pPr algn="r">
                <a:defRPr/>
              </a:pPr>
              <a:t>10</a:t>
            </a:fld>
            <a:endParaRPr lang="en-US" dirty="0">
              <a:solidFill>
                <a:schemeClr val="bg1">
                  <a:lumMod val="65000"/>
                </a:schemeClr>
              </a:solidFill>
            </a:endParaRPr>
          </a:p>
        </p:txBody>
      </p:sp>
      <p:sp>
        <p:nvSpPr>
          <p:cNvPr id="5" name="TextBox 4"/>
          <p:cNvSpPr txBox="1"/>
          <p:nvPr/>
        </p:nvSpPr>
        <p:spPr>
          <a:xfrm>
            <a:off x="6755055" y="5882485"/>
            <a:ext cx="1069432" cy="957354"/>
          </a:xfrm>
          <a:prstGeom prst="rect">
            <a:avLst/>
          </a:prstGeom>
          <a:solidFill>
            <a:schemeClr val="bg1"/>
          </a:solidFill>
        </p:spPr>
        <p:txBody>
          <a:bodyPr wrap="square" rtlCol="0">
            <a:spAutoFit/>
          </a:bodyPr>
          <a:lstStyle/>
          <a:p>
            <a:endParaRPr lang="en-NZ" dirty="0"/>
          </a:p>
        </p:txBody>
      </p:sp>
    </p:spTree>
    <p:custDataLst>
      <p:tags r:id="rId1"/>
    </p:custDataLst>
    <p:extLst>
      <p:ext uri="{BB962C8B-B14F-4D97-AF65-F5344CB8AC3E}">
        <p14:creationId xmlns:p14="http://schemas.microsoft.com/office/powerpoint/2010/main" val="126043969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NZ" dirty="0" smtClean="0"/>
              <a:t>Influenza vs. common cold</a:t>
            </a:r>
            <a:endParaRPr lang="en-NZ" dirty="0">
              <a:solidFill>
                <a:srgbClr val="FF0000"/>
              </a:solidFill>
            </a:endParaRPr>
          </a:p>
        </p:txBody>
      </p:sp>
      <p:sp>
        <p:nvSpPr>
          <p:cNvPr id="4" name="Text Placeholder 3"/>
          <p:cNvSpPr>
            <a:spLocks noGrp="1"/>
          </p:cNvSpPr>
          <p:nvPr>
            <p:ph type="body" idx="1"/>
          </p:nvPr>
        </p:nvSpPr>
        <p:spPr>
          <a:xfrm>
            <a:off x="529143" y="1307207"/>
            <a:ext cx="4040188" cy="639762"/>
          </a:xfrm>
        </p:spPr>
        <p:txBody>
          <a:bodyPr/>
          <a:lstStyle/>
          <a:p>
            <a:r>
              <a:rPr lang="en-NZ" dirty="0" smtClean="0"/>
              <a:t>Influenza</a:t>
            </a:r>
            <a:endParaRPr lang="en-NZ" dirty="0"/>
          </a:p>
        </p:txBody>
      </p:sp>
      <p:sp>
        <p:nvSpPr>
          <p:cNvPr id="5" name="Content Placeholder 4"/>
          <p:cNvSpPr>
            <a:spLocks noGrp="1"/>
          </p:cNvSpPr>
          <p:nvPr>
            <p:ph sz="half" idx="2"/>
          </p:nvPr>
        </p:nvSpPr>
        <p:spPr>
          <a:xfrm>
            <a:off x="457200" y="1948963"/>
            <a:ext cx="4484669" cy="3951288"/>
          </a:xfrm>
        </p:spPr>
        <p:txBody>
          <a:bodyPr/>
          <a:lstStyle/>
          <a:p>
            <a:pPr lvl="0"/>
            <a:r>
              <a:rPr lang="en-NZ" dirty="0" smtClean="0">
                <a:solidFill>
                  <a:srgbClr val="0070C0"/>
                </a:solidFill>
              </a:rPr>
              <a:t>Sudden</a:t>
            </a:r>
            <a:r>
              <a:rPr lang="en-NZ" dirty="0" smtClean="0"/>
              <a:t> onset</a:t>
            </a:r>
          </a:p>
          <a:p>
            <a:pPr lvl="0"/>
            <a:r>
              <a:rPr lang="en-NZ" dirty="0" smtClean="0">
                <a:solidFill>
                  <a:srgbClr val="0070C0"/>
                </a:solidFill>
              </a:rPr>
              <a:t>High</a:t>
            </a:r>
            <a:r>
              <a:rPr lang="en-NZ" dirty="0" smtClean="0"/>
              <a:t> fever</a:t>
            </a:r>
          </a:p>
          <a:p>
            <a:pPr lvl="0"/>
            <a:r>
              <a:rPr lang="en-NZ" dirty="0" smtClean="0">
                <a:solidFill>
                  <a:srgbClr val="0070C0"/>
                </a:solidFill>
              </a:rPr>
              <a:t>Severe </a:t>
            </a:r>
            <a:r>
              <a:rPr lang="en-NZ" dirty="0" smtClean="0"/>
              <a:t>headache</a:t>
            </a:r>
          </a:p>
          <a:p>
            <a:pPr lvl="0"/>
            <a:r>
              <a:rPr lang="en-NZ" dirty="0" smtClean="0"/>
              <a:t>Dry cough becomes moist</a:t>
            </a:r>
          </a:p>
          <a:p>
            <a:pPr lvl="0"/>
            <a:r>
              <a:rPr lang="en-NZ" dirty="0" smtClean="0"/>
              <a:t>Muscle ache</a:t>
            </a:r>
          </a:p>
          <a:p>
            <a:pPr lvl="0"/>
            <a:r>
              <a:rPr lang="en-NZ" dirty="0" smtClean="0"/>
              <a:t>Bed rest </a:t>
            </a:r>
            <a:r>
              <a:rPr lang="en-NZ" dirty="0" smtClean="0">
                <a:solidFill>
                  <a:srgbClr val="0070C0"/>
                </a:solidFill>
              </a:rPr>
              <a:t>necessary</a:t>
            </a:r>
          </a:p>
          <a:p>
            <a:r>
              <a:rPr lang="en-NZ" dirty="0" smtClean="0"/>
              <a:t>Can suffer </a:t>
            </a:r>
            <a:r>
              <a:rPr lang="en-NZ" dirty="0" smtClean="0">
                <a:solidFill>
                  <a:srgbClr val="0070C0"/>
                </a:solidFill>
              </a:rPr>
              <a:t>serious complications</a:t>
            </a:r>
            <a:r>
              <a:rPr lang="en-NZ" dirty="0" smtClean="0"/>
              <a:t> (e.g.        secondary pneumonia</a:t>
            </a:r>
            <a:r>
              <a:rPr lang="en-NZ" sz="1500" dirty="0" smtClean="0"/>
              <a:t>)</a:t>
            </a:r>
          </a:p>
          <a:p>
            <a:endParaRPr lang="en-NZ" dirty="0"/>
          </a:p>
        </p:txBody>
      </p:sp>
      <p:sp>
        <p:nvSpPr>
          <p:cNvPr id="6" name="Text Placeholder 5"/>
          <p:cNvSpPr>
            <a:spLocks noGrp="1"/>
          </p:cNvSpPr>
          <p:nvPr>
            <p:ph type="body" sz="quarter" idx="3"/>
          </p:nvPr>
        </p:nvSpPr>
        <p:spPr>
          <a:xfrm>
            <a:off x="4941869" y="1388224"/>
            <a:ext cx="4041775" cy="639762"/>
          </a:xfrm>
        </p:spPr>
        <p:txBody>
          <a:bodyPr/>
          <a:lstStyle/>
          <a:p>
            <a:r>
              <a:rPr lang="en-NZ" dirty="0" smtClean="0"/>
              <a:t>Common cold</a:t>
            </a:r>
            <a:endParaRPr lang="en-NZ" dirty="0"/>
          </a:p>
        </p:txBody>
      </p:sp>
      <p:sp>
        <p:nvSpPr>
          <p:cNvPr id="7" name="Content Placeholder 6"/>
          <p:cNvSpPr>
            <a:spLocks noGrp="1"/>
          </p:cNvSpPr>
          <p:nvPr>
            <p:ph sz="quarter" idx="4"/>
          </p:nvPr>
        </p:nvSpPr>
        <p:spPr>
          <a:xfrm>
            <a:off x="4941870" y="1948963"/>
            <a:ext cx="3744930" cy="3951288"/>
          </a:xfrm>
        </p:spPr>
        <p:txBody>
          <a:bodyPr/>
          <a:lstStyle/>
          <a:p>
            <a:pPr lvl="0"/>
            <a:r>
              <a:rPr lang="en-NZ" dirty="0" smtClean="0"/>
              <a:t>Mild illness</a:t>
            </a:r>
          </a:p>
          <a:p>
            <a:pPr lvl="0"/>
            <a:r>
              <a:rPr lang="en-NZ" dirty="0" smtClean="0"/>
              <a:t>Mild fever</a:t>
            </a:r>
          </a:p>
          <a:p>
            <a:pPr lvl="0"/>
            <a:r>
              <a:rPr lang="en-NZ" dirty="0" smtClean="0"/>
              <a:t>Mild headache – sinuses</a:t>
            </a:r>
          </a:p>
          <a:p>
            <a:pPr lvl="0"/>
            <a:r>
              <a:rPr lang="en-NZ" dirty="0" smtClean="0"/>
              <a:t>Occasional cough</a:t>
            </a:r>
          </a:p>
          <a:p>
            <a:pPr lvl="0"/>
            <a:r>
              <a:rPr lang="en-NZ" dirty="0" smtClean="0"/>
              <a:t>Muscle ache</a:t>
            </a:r>
          </a:p>
          <a:p>
            <a:pPr lvl="0"/>
            <a:r>
              <a:rPr lang="en-NZ" dirty="0" smtClean="0"/>
              <a:t>Runny nose</a:t>
            </a:r>
          </a:p>
          <a:p>
            <a:pPr>
              <a:buNone/>
            </a:pPr>
            <a:endParaRPr lang="en-NZ" dirty="0"/>
          </a:p>
        </p:txBody>
      </p:sp>
      <p:sp>
        <p:nvSpPr>
          <p:cNvPr id="8" name="TextBox 7"/>
          <p:cNvSpPr txBox="1"/>
          <p:nvPr/>
        </p:nvSpPr>
        <p:spPr>
          <a:xfrm>
            <a:off x="6755055" y="5882485"/>
            <a:ext cx="1069432" cy="957354"/>
          </a:xfrm>
          <a:prstGeom prst="rect">
            <a:avLst/>
          </a:prstGeom>
          <a:solidFill>
            <a:schemeClr val="bg1"/>
          </a:solidFill>
        </p:spPr>
        <p:txBody>
          <a:bodyPr wrap="square" rtlCol="0">
            <a:spAutoFit/>
          </a:bodyPr>
          <a:lstStyle/>
          <a:p>
            <a:endParaRPr lang="en-NZ" dirty="0"/>
          </a:p>
        </p:txBody>
      </p:sp>
    </p:spTree>
    <p:custDataLst>
      <p:tags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199" y="1288545"/>
            <a:ext cx="8394192" cy="4773588"/>
          </a:xfrm>
        </p:spPr>
        <p:txBody>
          <a:bodyPr numCol="2"/>
          <a:lstStyle/>
          <a:p>
            <a:r>
              <a:rPr lang="en-NZ" sz="2800" dirty="0" smtClean="0"/>
              <a:t>Pneumonia (secondary and bacterial)</a:t>
            </a:r>
          </a:p>
          <a:p>
            <a:pPr lvl="1"/>
            <a:r>
              <a:rPr lang="en-NZ" sz="2400" dirty="0" smtClean="0"/>
              <a:t>Respiratory failure</a:t>
            </a:r>
          </a:p>
          <a:p>
            <a:r>
              <a:rPr lang="en-NZ" sz="2800" dirty="0" smtClean="0"/>
              <a:t>Myositis</a:t>
            </a:r>
            <a:endParaRPr lang="en-NZ" sz="2400" dirty="0" smtClean="0"/>
          </a:p>
          <a:p>
            <a:r>
              <a:rPr lang="en-NZ" sz="2800" dirty="0" smtClean="0"/>
              <a:t>Encephalopathy</a:t>
            </a:r>
          </a:p>
          <a:p>
            <a:r>
              <a:rPr lang="en-NZ" sz="2800" dirty="0" smtClean="0"/>
              <a:t>Myocarditis</a:t>
            </a:r>
          </a:p>
          <a:p>
            <a:r>
              <a:rPr lang="en-NZ" sz="2800" dirty="0" smtClean="0"/>
              <a:t>Reye’s syndrome</a:t>
            </a:r>
          </a:p>
          <a:p>
            <a:r>
              <a:rPr lang="en-NZ" sz="2800" dirty="0" smtClean="0"/>
              <a:t>Bronchitis</a:t>
            </a:r>
          </a:p>
          <a:p>
            <a:r>
              <a:rPr lang="en-NZ" sz="2800" dirty="0" smtClean="0"/>
              <a:t>Pericarditis</a:t>
            </a:r>
          </a:p>
          <a:p>
            <a:r>
              <a:rPr lang="en-NZ" sz="2800" dirty="0" smtClean="0"/>
              <a:t>Otitis media</a:t>
            </a:r>
          </a:p>
          <a:p>
            <a:r>
              <a:rPr lang="en-NZ" sz="2800" dirty="0" smtClean="0"/>
              <a:t>Death from overwhelming sepsis can progress rapidly</a:t>
            </a:r>
          </a:p>
          <a:p>
            <a:r>
              <a:rPr lang="en-NZ" sz="2800" dirty="0" smtClean="0"/>
              <a:t>Exacerbates underlying medical conditions e.g.</a:t>
            </a:r>
          </a:p>
          <a:p>
            <a:pPr lvl="1"/>
            <a:r>
              <a:rPr lang="en-NZ" dirty="0" smtClean="0"/>
              <a:t>Pulmonary, cardiac or metabolic disease</a:t>
            </a:r>
          </a:p>
        </p:txBody>
      </p:sp>
      <p:sp>
        <p:nvSpPr>
          <p:cNvPr id="2" name="Title 1"/>
          <p:cNvSpPr>
            <a:spLocks noGrp="1"/>
          </p:cNvSpPr>
          <p:nvPr>
            <p:ph type="title"/>
          </p:nvPr>
        </p:nvSpPr>
        <p:spPr/>
        <p:txBody>
          <a:bodyPr/>
          <a:lstStyle/>
          <a:p>
            <a:r>
              <a:rPr lang="en-NZ" dirty="0" smtClean="0"/>
              <a:t>Influenza complications</a:t>
            </a:r>
            <a:endParaRPr lang="en-NZ" dirty="0">
              <a:solidFill>
                <a:srgbClr val="FF0000"/>
              </a:solidFill>
            </a:endParaRPr>
          </a:p>
        </p:txBody>
      </p:sp>
      <p:sp>
        <p:nvSpPr>
          <p:cNvPr id="4" name="Slide Number Placeholder 3"/>
          <p:cNvSpPr>
            <a:spLocks noGrp="1"/>
          </p:cNvSpPr>
          <p:nvPr>
            <p:ph type="sldNum" sz="quarter" idx="4294967295"/>
          </p:nvPr>
        </p:nvSpPr>
        <p:spPr>
          <a:xfrm>
            <a:off x="7323138" y="6489700"/>
            <a:ext cx="1820862" cy="368300"/>
          </a:xfrm>
          <a:prstGeom prst="rect">
            <a:avLst/>
          </a:prstGeom>
        </p:spPr>
        <p:txBody>
          <a:bodyPr/>
          <a:lstStyle/>
          <a:p>
            <a:pPr algn="r">
              <a:defRPr/>
            </a:pPr>
            <a:fld id="{A78503A7-2DE5-40C4-9D7E-2063D0980571}" type="slidenum">
              <a:rPr lang="en-US" smtClean="0">
                <a:solidFill>
                  <a:schemeClr val="bg1">
                    <a:lumMod val="65000"/>
                  </a:schemeClr>
                </a:solidFill>
              </a:rPr>
              <a:pPr algn="r">
                <a:defRPr/>
              </a:pPr>
              <a:t>12</a:t>
            </a:fld>
            <a:endParaRPr lang="en-US" dirty="0">
              <a:solidFill>
                <a:schemeClr val="bg1">
                  <a:lumMod val="65000"/>
                </a:schemeClr>
              </a:solidFill>
            </a:endParaRPr>
          </a:p>
        </p:txBody>
      </p:sp>
      <p:sp>
        <p:nvSpPr>
          <p:cNvPr id="7" name="TextBox 6"/>
          <p:cNvSpPr txBox="1"/>
          <p:nvPr/>
        </p:nvSpPr>
        <p:spPr>
          <a:xfrm>
            <a:off x="6755055" y="5882485"/>
            <a:ext cx="1069432" cy="957354"/>
          </a:xfrm>
          <a:prstGeom prst="rect">
            <a:avLst/>
          </a:prstGeom>
          <a:solidFill>
            <a:schemeClr val="bg1"/>
          </a:solidFill>
        </p:spPr>
        <p:txBody>
          <a:bodyPr wrap="square" rtlCol="0">
            <a:spAutoFit/>
          </a:bodyPr>
          <a:lstStyle/>
          <a:p>
            <a:endParaRPr lang="en-NZ" dirty="0"/>
          </a:p>
        </p:txBody>
      </p:sp>
    </p:spTree>
    <p:custDataLst>
      <p:tags r:id="rId1"/>
    </p:custDataLst>
    <p:extLst>
      <p:ext uri="{BB962C8B-B14F-4D97-AF65-F5344CB8AC3E}">
        <p14:creationId xmlns:p14="http://schemas.microsoft.com/office/powerpoint/2010/main" val="40746757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NZ" dirty="0" smtClean="0"/>
              <a:t>SHIVERS- Hospital SARI and Influenza Cases 2017</a:t>
            </a:r>
            <a:endParaRPr lang="en-NZ" dirty="0"/>
          </a:p>
        </p:txBody>
      </p:sp>
      <p:sp>
        <p:nvSpPr>
          <p:cNvPr id="4" name="Slide Number Placeholder 3"/>
          <p:cNvSpPr>
            <a:spLocks noGrp="1"/>
          </p:cNvSpPr>
          <p:nvPr>
            <p:ph type="sldNum" sz="quarter" idx="4294967295"/>
          </p:nvPr>
        </p:nvSpPr>
        <p:spPr>
          <a:xfrm>
            <a:off x="7323138" y="6489700"/>
            <a:ext cx="1820862" cy="368300"/>
          </a:xfrm>
          <a:prstGeom prst="rect">
            <a:avLst/>
          </a:prstGeom>
        </p:spPr>
        <p:txBody>
          <a:bodyPr/>
          <a:lstStyle/>
          <a:p>
            <a:pPr algn="r">
              <a:defRPr/>
            </a:pPr>
            <a:fld id="{A78503A7-2DE5-40C4-9D7E-2063D0980571}" type="slidenum">
              <a:rPr lang="en-US" smtClean="0">
                <a:solidFill>
                  <a:schemeClr val="bg1">
                    <a:lumMod val="65000"/>
                  </a:schemeClr>
                </a:solidFill>
              </a:rPr>
              <a:pPr algn="r">
                <a:defRPr/>
              </a:pPr>
              <a:t>13</a:t>
            </a:fld>
            <a:endParaRPr lang="en-US" dirty="0">
              <a:solidFill>
                <a:schemeClr val="bg1">
                  <a:lumMod val="65000"/>
                </a:schemeClr>
              </a:solidFill>
            </a:endParaRPr>
          </a:p>
        </p:txBody>
      </p:sp>
      <p:pic>
        <p:nvPicPr>
          <p:cNvPr id="5" name="Picture 4"/>
          <p:cNvPicPr>
            <a:picLocks noChangeAspect="1"/>
          </p:cNvPicPr>
          <p:nvPr/>
        </p:nvPicPr>
        <p:blipFill>
          <a:blip r:embed="rId4"/>
          <a:stretch>
            <a:fillRect/>
          </a:stretch>
        </p:blipFill>
        <p:spPr>
          <a:xfrm>
            <a:off x="361506" y="1517201"/>
            <a:ext cx="8282764" cy="4599577"/>
          </a:xfrm>
          <a:prstGeom prst="rect">
            <a:avLst/>
          </a:prstGeom>
        </p:spPr>
      </p:pic>
      <p:pic>
        <p:nvPicPr>
          <p:cNvPr id="6" name="Picture 5"/>
          <p:cNvPicPr>
            <a:picLocks noChangeAspect="1"/>
          </p:cNvPicPr>
          <p:nvPr/>
        </p:nvPicPr>
        <p:blipFill>
          <a:blip r:embed="rId5"/>
          <a:stretch>
            <a:fillRect/>
          </a:stretch>
        </p:blipFill>
        <p:spPr>
          <a:xfrm>
            <a:off x="6786643" y="5848846"/>
            <a:ext cx="1072989" cy="957155"/>
          </a:xfrm>
          <a:prstGeom prst="rect">
            <a:avLst/>
          </a:prstGeom>
        </p:spPr>
      </p:pic>
    </p:spTree>
    <p:custDataLst>
      <p:tags r:id="rId1"/>
    </p:custDataLst>
    <p:extLst>
      <p:ext uri="{BB962C8B-B14F-4D97-AF65-F5344CB8AC3E}">
        <p14:creationId xmlns:p14="http://schemas.microsoft.com/office/powerpoint/2010/main" val="35086439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6924392" y="6538912"/>
            <a:ext cx="2133600" cy="365125"/>
          </a:xfrm>
          <a:prstGeom prst="rect">
            <a:avLst/>
          </a:prstGeom>
        </p:spPr>
        <p:txBody>
          <a:bodyPr/>
          <a:lstStyle/>
          <a:p>
            <a:pPr algn="r">
              <a:defRPr/>
            </a:pPr>
            <a:fld id="{A78503A7-2DE5-40C4-9D7E-2063D0980571}" type="slidenum">
              <a:rPr lang="en-US" smtClean="0">
                <a:solidFill>
                  <a:schemeClr val="bg1">
                    <a:lumMod val="65000"/>
                  </a:schemeClr>
                </a:solidFill>
              </a:rPr>
              <a:pPr algn="r">
                <a:defRPr/>
              </a:pPr>
              <a:t>14</a:t>
            </a:fld>
            <a:endParaRPr lang="en-US" dirty="0">
              <a:solidFill>
                <a:schemeClr val="bg1">
                  <a:lumMod val="65000"/>
                </a:schemeClr>
              </a:solidFill>
            </a:endParaRPr>
          </a:p>
        </p:txBody>
      </p:sp>
      <p:sp>
        <p:nvSpPr>
          <p:cNvPr id="5" name="Title 4"/>
          <p:cNvSpPr>
            <a:spLocks noGrp="1"/>
          </p:cNvSpPr>
          <p:nvPr>
            <p:ph type="ctrTitle" sz="quarter" idx="4294967295"/>
          </p:nvPr>
        </p:nvSpPr>
        <p:spPr>
          <a:xfrm>
            <a:off x="894407" y="2966379"/>
            <a:ext cx="7409507" cy="2160588"/>
          </a:xfrm>
        </p:spPr>
        <p:txBody>
          <a:bodyPr/>
          <a:lstStyle/>
          <a:p>
            <a:r>
              <a:rPr lang="en-NZ" sz="6000" b="1" dirty="0"/>
              <a:t>Flu </a:t>
            </a:r>
            <a:r>
              <a:rPr lang="en-NZ" sz="6000" b="1" dirty="0" smtClean="0"/>
              <a:t>vaccination</a:t>
            </a:r>
            <a:r>
              <a:rPr lang="en-NZ" sz="6000" b="1" dirty="0"/>
              <a:t/>
            </a:r>
            <a:br>
              <a:rPr lang="en-NZ" sz="6000" b="1" dirty="0"/>
            </a:br>
            <a:r>
              <a:rPr lang="en-NZ" sz="6000" b="1" dirty="0" smtClean="0"/>
              <a:t>2018</a:t>
            </a:r>
            <a:endParaRPr lang="en-NZ" sz="6000" b="1" dirty="0"/>
          </a:p>
        </p:txBody>
      </p:sp>
      <p:sp>
        <p:nvSpPr>
          <p:cNvPr id="2" name="TextBox 1"/>
          <p:cNvSpPr txBox="1"/>
          <p:nvPr/>
        </p:nvSpPr>
        <p:spPr>
          <a:xfrm>
            <a:off x="7650178" y="271604"/>
            <a:ext cx="1330860" cy="887240"/>
          </a:xfrm>
          <a:prstGeom prst="rect">
            <a:avLst/>
          </a:prstGeom>
          <a:solidFill>
            <a:schemeClr val="bg1"/>
          </a:solidFill>
        </p:spPr>
        <p:txBody>
          <a:bodyPr wrap="square" rtlCol="0">
            <a:spAutoFit/>
          </a:bodyPr>
          <a:lstStyle/>
          <a:p>
            <a:endParaRPr lang="en-NZ" dirty="0"/>
          </a:p>
        </p:txBody>
      </p:sp>
      <p:pic>
        <p:nvPicPr>
          <p:cNvPr id="8" name="Picture 7" descr="Admin3:Users:david:Desktop:6401NISG 2015 Flu Txt4info email and service - Banner v1.jpg"/>
          <p:cNvPicPr/>
          <p:nvPr/>
        </p:nvPicPr>
        <p:blipFill>
          <a:blip r:embed="rId4" cstate="print">
            <a:extLst>
              <a:ext uri="{28A0092B-C50C-407E-A947-70E740481C1C}">
                <a14:useLocalDpi xmlns:a14="http://schemas.microsoft.com/office/drawing/2010/main" val="0"/>
              </a:ext>
            </a:extLst>
          </a:blip>
          <a:stretch>
            <a:fillRect/>
          </a:stretch>
        </p:blipFill>
        <p:spPr bwMode="auto">
          <a:xfrm>
            <a:off x="0" y="-1"/>
            <a:ext cx="9144000" cy="2210861"/>
          </a:xfrm>
          <a:prstGeom prst="rect">
            <a:avLst/>
          </a:prstGeom>
          <a:noFill/>
          <a:ln>
            <a:noFill/>
          </a:ln>
        </p:spPr>
      </p:pic>
      <p:sp>
        <p:nvSpPr>
          <p:cNvPr id="6" name="TextBox 5"/>
          <p:cNvSpPr txBox="1"/>
          <p:nvPr/>
        </p:nvSpPr>
        <p:spPr>
          <a:xfrm>
            <a:off x="6755055" y="5882485"/>
            <a:ext cx="1069432" cy="957354"/>
          </a:xfrm>
          <a:prstGeom prst="rect">
            <a:avLst/>
          </a:prstGeom>
          <a:solidFill>
            <a:schemeClr val="bg1"/>
          </a:solidFill>
        </p:spPr>
        <p:txBody>
          <a:bodyPr wrap="square" rtlCol="0">
            <a:spAutoFit/>
          </a:bodyPr>
          <a:lstStyle/>
          <a:p>
            <a:endParaRPr lang="en-NZ" dirty="0"/>
          </a:p>
        </p:txBody>
      </p:sp>
    </p:spTree>
    <p:custDataLst>
      <p:tags r:id="rId1"/>
    </p:custDataLst>
    <p:extLst>
      <p:ext uri="{BB962C8B-B14F-4D97-AF65-F5344CB8AC3E}">
        <p14:creationId xmlns:p14="http://schemas.microsoft.com/office/powerpoint/2010/main" val="402580711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NZ" sz="2800" dirty="0" smtClean="0"/>
              <a:t>Protection </a:t>
            </a:r>
            <a:r>
              <a:rPr lang="en-NZ" sz="2800" dirty="0"/>
              <a:t>against the following 4 strains:</a:t>
            </a:r>
          </a:p>
          <a:p>
            <a:pPr lvl="1"/>
            <a:r>
              <a:rPr lang="en-US" dirty="0"/>
              <a:t>A/Michigan/45/2015 (H1N1) pdm09-like virus</a:t>
            </a:r>
            <a:endParaRPr lang="en-NZ" dirty="0"/>
          </a:p>
          <a:p>
            <a:pPr lvl="1"/>
            <a:r>
              <a:rPr lang="en-US" dirty="0">
                <a:solidFill>
                  <a:srgbClr val="0070C0"/>
                </a:solidFill>
              </a:rPr>
              <a:t>A/Singapore/INFIMH-16-0019/2016 (H3N2)-like virus*</a:t>
            </a:r>
            <a:endParaRPr lang="en-NZ" dirty="0">
              <a:solidFill>
                <a:srgbClr val="0070C0"/>
              </a:solidFill>
            </a:endParaRPr>
          </a:p>
          <a:p>
            <a:pPr lvl="1"/>
            <a:r>
              <a:rPr lang="en-US" dirty="0">
                <a:solidFill>
                  <a:srgbClr val="0070C0"/>
                </a:solidFill>
              </a:rPr>
              <a:t>B/Phuket/3073/2013-like virus*</a:t>
            </a:r>
            <a:endParaRPr lang="en-NZ" dirty="0">
              <a:solidFill>
                <a:srgbClr val="0070C0"/>
              </a:solidFill>
            </a:endParaRPr>
          </a:p>
          <a:p>
            <a:pPr lvl="1"/>
            <a:r>
              <a:rPr lang="en-US" dirty="0"/>
              <a:t>B/Brisbane/60/2008-like </a:t>
            </a:r>
            <a:r>
              <a:rPr lang="en-US" dirty="0" smtClean="0"/>
              <a:t>virus</a:t>
            </a:r>
          </a:p>
          <a:p>
            <a:pPr marL="114300" indent="0">
              <a:buNone/>
            </a:pPr>
            <a:endParaRPr lang="en-US" sz="2400" dirty="0" smtClean="0"/>
          </a:p>
          <a:p>
            <a:pPr marL="114300" indent="0">
              <a:buNone/>
            </a:pPr>
            <a:r>
              <a:rPr lang="en-US" sz="2400" dirty="0" smtClean="0">
                <a:solidFill>
                  <a:srgbClr val="0070C0"/>
                </a:solidFill>
              </a:rPr>
              <a:t>*</a:t>
            </a:r>
            <a:r>
              <a:rPr lang="en-US" sz="2400" dirty="0">
                <a:solidFill>
                  <a:srgbClr val="0070C0"/>
                </a:solidFill>
              </a:rPr>
              <a:t>two </a:t>
            </a:r>
            <a:r>
              <a:rPr lang="en-US" sz="2400" dirty="0" smtClean="0">
                <a:solidFill>
                  <a:srgbClr val="0070C0"/>
                </a:solidFill>
              </a:rPr>
              <a:t>new strains</a:t>
            </a:r>
            <a:endParaRPr lang="en-NZ" sz="2400" dirty="0">
              <a:solidFill>
                <a:srgbClr val="0070C0"/>
              </a:solidFill>
            </a:endParaRPr>
          </a:p>
        </p:txBody>
      </p:sp>
      <p:sp>
        <p:nvSpPr>
          <p:cNvPr id="3" name="Title 2"/>
          <p:cNvSpPr>
            <a:spLocks noGrp="1"/>
          </p:cNvSpPr>
          <p:nvPr>
            <p:ph type="title"/>
          </p:nvPr>
        </p:nvSpPr>
        <p:spPr/>
        <p:txBody>
          <a:bodyPr/>
          <a:lstStyle/>
          <a:p>
            <a:r>
              <a:rPr lang="en-NZ" dirty="0"/>
              <a:t>2018 funded influenza vaccines</a:t>
            </a:r>
          </a:p>
        </p:txBody>
      </p:sp>
    </p:spTree>
    <p:custDataLst>
      <p:tags r:id="rId1"/>
    </p:custDataLst>
    <p:extLst>
      <p:ext uri="{BB962C8B-B14F-4D97-AF65-F5344CB8AC3E}">
        <p14:creationId xmlns:p14="http://schemas.microsoft.com/office/powerpoint/2010/main" val="132550938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755055" y="5882485"/>
            <a:ext cx="1069432" cy="957354"/>
          </a:xfrm>
          <a:prstGeom prst="rect">
            <a:avLst/>
          </a:prstGeom>
          <a:solidFill>
            <a:schemeClr val="bg1"/>
          </a:solidFill>
        </p:spPr>
        <p:txBody>
          <a:bodyPr wrap="square" rtlCol="0">
            <a:spAutoFit/>
          </a:bodyPr>
          <a:lstStyle/>
          <a:p>
            <a:endParaRPr lang="en-NZ" dirty="0"/>
          </a:p>
        </p:txBody>
      </p:sp>
      <p:sp>
        <p:nvSpPr>
          <p:cNvPr id="3" name="Content Placeholder 2"/>
          <p:cNvSpPr>
            <a:spLocks noGrp="1"/>
          </p:cNvSpPr>
          <p:nvPr>
            <p:ph idx="1"/>
          </p:nvPr>
        </p:nvSpPr>
        <p:spPr>
          <a:xfrm>
            <a:off x="457200" y="2806995"/>
            <a:ext cx="8418576" cy="2712166"/>
          </a:xfrm>
        </p:spPr>
        <p:txBody>
          <a:bodyPr/>
          <a:lstStyle/>
          <a:p>
            <a:r>
              <a:rPr lang="en-NZ" sz="2800" dirty="0" smtClean="0"/>
              <a:t>Sanofi – </a:t>
            </a:r>
            <a:r>
              <a:rPr lang="en-NZ" sz="2800" b="1" dirty="0" err="1" smtClean="0"/>
              <a:t>FluQuadri</a:t>
            </a:r>
            <a:r>
              <a:rPr lang="en-NZ" sz="2800" dirty="0" smtClean="0"/>
              <a:t>™</a:t>
            </a:r>
          </a:p>
          <a:p>
            <a:endParaRPr lang="en-NZ" sz="2800" dirty="0" smtClean="0"/>
          </a:p>
          <a:p>
            <a:r>
              <a:rPr lang="en-NZ" sz="2800" dirty="0" err="1" smtClean="0"/>
              <a:t>Seqirus</a:t>
            </a:r>
            <a:r>
              <a:rPr lang="en-NZ" sz="2800" dirty="0" smtClean="0"/>
              <a:t> </a:t>
            </a:r>
            <a:r>
              <a:rPr lang="en-NZ" sz="2800" dirty="0"/>
              <a:t>– </a:t>
            </a:r>
            <a:r>
              <a:rPr lang="en-NZ" sz="2800" b="1" dirty="0" smtClean="0"/>
              <a:t>Afluria</a:t>
            </a:r>
            <a:r>
              <a:rPr lang="en-NZ" sz="2800" dirty="0" smtClean="0"/>
              <a:t>®</a:t>
            </a:r>
            <a:endParaRPr lang="en-NZ" sz="2800" dirty="0"/>
          </a:p>
        </p:txBody>
      </p:sp>
      <p:sp>
        <p:nvSpPr>
          <p:cNvPr id="2" name="Title 1"/>
          <p:cNvSpPr>
            <a:spLocks noGrp="1"/>
          </p:cNvSpPr>
          <p:nvPr>
            <p:ph type="title"/>
          </p:nvPr>
        </p:nvSpPr>
        <p:spPr>
          <a:xfrm>
            <a:off x="457199" y="723014"/>
            <a:ext cx="7453313" cy="565530"/>
          </a:xfrm>
        </p:spPr>
        <p:txBody>
          <a:bodyPr/>
          <a:lstStyle/>
          <a:p>
            <a:r>
              <a:rPr lang="en-NZ" sz="4000" dirty="0" smtClean="0"/>
              <a:t/>
            </a:r>
            <a:br>
              <a:rPr lang="en-NZ" sz="4000" dirty="0" smtClean="0"/>
            </a:br>
            <a:r>
              <a:rPr lang="en-NZ" sz="4000" dirty="0"/>
              <a:t/>
            </a:r>
            <a:br>
              <a:rPr lang="en-NZ" sz="4000" dirty="0"/>
            </a:br>
            <a:r>
              <a:rPr lang="en-NZ" sz="4000" dirty="0" smtClean="0"/>
              <a:t>2018 Unfunded </a:t>
            </a:r>
            <a:r>
              <a:rPr lang="en-NZ" sz="4000" dirty="0"/>
              <a:t>influenza vaccines</a:t>
            </a:r>
            <a:br>
              <a:rPr lang="en-NZ" sz="4000" dirty="0"/>
            </a:br>
            <a:r>
              <a:rPr lang="en-NZ" sz="4000" dirty="0" smtClean="0"/>
              <a:t/>
            </a:r>
            <a:br>
              <a:rPr lang="en-NZ" sz="4000" dirty="0" smtClean="0"/>
            </a:br>
            <a:r>
              <a:rPr lang="en-NZ" sz="4000" dirty="0" smtClean="0"/>
              <a:t>Both are </a:t>
            </a:r>
            <a:r>
              <a:rPr lang="en-NZ" sz="4000" dirty="0" err="1" smtClean="0"/>
              <a:t>quadrivalent</a:t>
            </a:r>
            <a:r>
              <a:rPr lang="en-NZ" sz="4000" dirty="0" smtClean="0"/>
              <a:t> </a:t>
            </a:r>
            <a:endParaRPr lang="en-NZ" sz="4000" dirty="0">
              <a:solidFill>
                <a:srgbClr val="FF0000"/>
              </a:solidFill>
            </a:endParaRPr>
          </a:p>
        </p:txBody>
      </p:sp>
    </p:spTree>
    <p:custDataLst>
      <p:tags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Users\imacedwdhb\AppData\Local\Microsoft\Windows\Temporary Internet Files\Content.IE5\7CQAR1W2\MC900434805[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06456" y="732934"/>
            <a:ext cx="1293752" cy="1293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310342" y="1840088"/>
            <a:ext cx="8833658" cy="3914023"/>
          </a:xfrm>
        </p:spPr>
        <p:txBody>
          <a:bodyPr numCol="2"/>
          <a:lstStyle/>
          <a:p>
            <a:pPr marL="0" indent="0">
              <a:buNone/>
            </a:pPr>
            <a:r>
              <a:rPr lang="en-NZ" sz="2800" b="1" dirty="0" smtClean="0"/>
              <a:t>All vaccinations:</a:t>
            </a:r>
          </a:p>
          <a:p>
            <a:r>
              <a:rPr lang="en-NZ" sz="2800" dirty="0" smtClean="0"/>
              <a:t>Anaphylaxis to previous dose or component of the vaccine</a:t>
            </a:r>
          </a:p>
          <a:p>
            <a:r>
              <a:rPr lang="en-NZ" sz="2800" dirty="0" smtClean="0"/>
              <a:t>Defer if:</a:t>
            </a:r>
          </a:p>
          <a:p>
            <a:pPr marL="444500" lvl="1" indent="-85725"/>
            <a:r>
              <a:rPr lang="en-NZ" sz="2400" dirty="0" smtClean="0"/>
              <a:t>Acutely unwell with fever (&gt;38</a:t>
            </a:r>
            <a:r>
              <a:rPr lang="en-NZ" sz="2400" baseline="30000" dirty="0"/>
              <a:t>o</a:t>
            </a:r>
            <a:r>
              <a:rPr lang="en-NZ" sz="2400" dirty="0" smtClean="0"/>
              <a:t>C) </a:t>
            </a:r>
          </a:p>
          <a:p>
            <a:pPr marL="444500" lvl="1" indent="-85725"/>
            <a:r>
              <a:rPr lang="en-NZ" sz="2400" dirty="0" smtClean="0"/>
              <a:t>Other systemic illness</a:t>
            </a:r>
          </a:p>
          <a:p>
            <a:pPr marL="0" indent="0">
              <a:buNone/>
            </a:pPr>
            <a:r>
              <a:rPr lang="en-NZ" sz="2800" b="1" dirty="0" smtClean="0"/>
              <a:t>Influenza specific </a:t>
            </a:r>
          </a:p>
          <a:p>
            <a:r>
              <a:rPr lang="en-US" sz="2800" dirty="0" smtClean="0"/>
              <a:t>Receiving some new cancer treatments*</a:t>
            </a:r>
            <a:endParaRPr lang="en-NZ" sz="2800" dirty="0" smtClean="0"/>
          </a:p>
          <a:p>
            <a:r>
              <a:rPr lang="en-NZ" sz="2800" dirty="0" smtClean="0"/>
              <a:t>Confirmed </a:t>
            </a:r>
            <a:r>
              <a:rPr lang="en-NZ" sz="2800" b="1" dirty="0" smtClean="0"/>
              <a:t>anaphylaxis</a:t>
            </a:r>
            <a:r>
              <a:rPr lang="en-NZ" sz="2800" dirty="0" smtClean="0"/>
              <a:t> to Gentamicin</a:t>
            </a:r>
          </a:p>
          <a:p>
            <a:endParaRPr lang="en-NZ" sz="2800" dirty="0" smtClean="0"/>
          </a:p>
          <a:p>
            <a:endParaRPr lang="en-NZ" sz="2800" dirty="0"/>
          </a:p>
        </p:txBody>
      </p:sp>
      <p:sp>
        <p:nvSpPr>
          <p:cNvPr id="2" name="Title 1"/>
          <p:cNvSpPr>
            <a:spLocks noGrp="1"/>
          </p:cNvSpPr>
          <p:nvPr>
            <p:ph type="title"/>
          </p:nvPr>
        </p:nvSpPr>
        <p:spPr>
          <a:xfrm>
            <a:off x="457199" y="145545"/>
            <a:ext cx="7453313" cy="885813"/>
          </a:xfrm>
        </p:spPr>
        <p:txBody>
          <a:bodyPr/>
          <a:lstStyle/>
          <a:p>
            <a:r>
              <a:rPr lang="en-NZ" sz="4000" dirty="0" smtClean="0"/>
              <a:t>Precautions and contraindications</a:t>
            </a:r>
            <a:endParaRPr lang="en-NZ" sz="4000" dirty="0">
              <a:solidFill>
                <a:srgbClr val="FF0000"/>
              </a:solidFill>
            </a:endParaRPr>
          </a:p>
        </p:txBody>
      </p:sp>
      <p:sp>
        <p:nvSpPr>
          <p:cNvPr id="4" name="Slide Number Placeholder 3"/>
          <p:cNvSpPr>
            <a:spLocks noGrp="1"/>
          </p:cNvSpPr>
          <p:nvPr>
            <p:ph type="sldNum" sz="quarter" idx="4294967295"/>
          </p:nvPr>
        </p:nvSpPr>
        <p:spPr>
          <a:xfrm>
            <a:off x="7323138" y="6489700"/>
            <a:ext cx="1820862" cy="368300"/>
          </a:xfrm>
          <a:prstGeom prst="rect">
            <a:avLst/>
          </a:prstGeom>
        </p:spPr>
        <p:txBody>
          <a:bodyPr/>
          <a:lstStyle/>
          <a:p>
            <a:pPr algn="r">
              <a:defRPr/>
            </a:pPr>
            <a:fld id="{A78503A7-2DE5-40C4-9D7E-2063D0980571}" type="slidenum">
              <a:rPr lang="en-US" smtClean="0">
                <a:solidFill>
                  <a:schemeClr val="bg1">
                    <a:lumMod val="65000"/>
                  </a:schemeClr>
                </a:solidFill>
              </a:rPr>
              <a:pPr algn="r">
                <a:defRPr/>
              </a:pPr>
              <a:t>17</a:t>
            </a:fld>
            <a:endParaRPr lang="en-US" dirty="0">
              <a:solidFill>
                <a:schemeClr val="bg1">
                  <a:lumMod val="65000"/>
                </a:schemeClr>
              </a:solidFill>
            </a:endParaRPr>
          </a:p>
        </p:txBody>
      </p:sp>
      <p:sp>
        <p:nvSpPr>
          <p:cNvPr id="7" name="TextBox 6"/>
          <p:cNvSpPr txBox="1"/>
          <p:nvPr/>
        </p:nvSpPr>
        <p:spPr>
          <a:xfrm>
            <a:off x="6755055" y="5882485"/>
            <a:ext cx="1069432" cy="957354"/>
          </a:xfrm>
          <a:prstGeom prst="rect">
            <a:avLst/>
          </a:prstGeom>
          <a:solidFill>
            <a:schemeClr val="bg1"/>
          </a:solidFill>
        </p:spPr>
        <p:txBody>
          <a:bodyPr wrap="square" rtlCol="0">
            <a:spAutoFit/>
          </a:bodyPr>
          <a:lstStyle/>
          <a:p>
            <a:endParaRPr lang="en-NZ" dirty="0"/>
          </a:p>
        </p:txBody>
      </p:sp>
    </p:spTree>
    <p:custDataLst>
      <p:tags r:id="rId1"/>
    </p:custDataLst>
    <p:extLst>
      <p:ext uri="{BB962C8B-B14F-4D97-AF65-F5344CB8AC3E}">
        <p14:creationId xmlns:p14="http://schemas.microsoft.com/office/powerpoint/2010/main" val="416099414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199" y="1557867"/>
            <a:ext cx="8308848" cy="4729789"/>
          </a:xfrm>
        </p:spPr>
        <p:txBody>
          <a:bodyPr/>
          <a:lstStyle/>
          <a:p>
            <a:pPr marL="0" indent="0">
              <a:buNone/>
            </a:pPr>
            <a:r>
              <a:rPr lang="en-NZ" altLang="en-US" sz="2800" b="1" dirty="0" smtClean="0"/>
              <a:t>Egg allergy or anaphylaxis  </a:t>
            </a:r>
          </a:p>
          <a:p>
            <a:r>
              <a:rPr lang="en-US" sz="2400" dirty="0"/>
              <a:t>INFLUVAC® TETRA </a:t>
            </a:r>
            <a:r>
              <a:rPr lang="en-US" sz="2400" dirty="0" smtClean="0"/>
              <a:t>and FLUARIX</a:t>
            </a:r>
            <a:r>
              <a:rPr lang="en-US" sz="2400" dirty="0"/>
              <a:t>® TETRA </a:t>
            </a:r>
            <a:r>
              <a:rPr lang="en-US" sz="2400" dirty="0" smtClean="0"/>
              <a:t>can administered </a:t>
            </a:r>
            <a:r>
              <a:rPr lang="en-US" sz="2400" dirty="0"/>
              <a:t>to people with a history of </a:t>
            </a:r>
            <a:r>
              <a:rPr lang="en-US" sz="2400" dirty="0" smtClean="0"/>
              <a:t>egg anaphylaxis </a:t>
            </a:r>
            <a:r>
              <a:rPr lang="en-US" sz="2400" dirty="0"/>
              <a:t>at general practices, pharmacies or at </a:t>
            </a:r>
            <a:r>
              <a:rPr lang="en-US" sz="2400" dirty="0" smtClean="0"/>
              <a:t>the workplace. </a:t>
            </a:r>
          </a:p>
          <a:p>
            <a:r>
              <a:rPr lang="en-US" sz="2400" dirty="0" smtClean="0"/>
              <a:t>Studies </a:t>
            </a:r>
            <a:r>
              <a:rPr lang="en-US" sz="2400" dirty="0"/>
              <a:t>have shown that influenza </a:t>
            </a:r>
            <a:r>
              <a:rPr lang="en-US" sz="2400" dirty="0" smtClean="0"/>
              <a:t>vaccines containing </a:t>
            </a:r>
            <a:r>
              <a:rPr lang="en-US" sz="2400" dirty="0"/>
              <a:t>less than one microgram of ovalbumin do </a:t>
            </a:r>
            <a:r>
              <a:rPr lang="en-US" sz="2400" dirty="0" smtClean="0"/>
              <a:t>not trigger </a:t>
            </a:r>
            <a:r>
              <a:rPr lang="en-US" sz="2400" dirty="0"/>
              <a:t>anaphylaxis in sensitive individuals</a:t>
            </a:r>
            <a:r>
              <a:rPr lang="en-US" sz="2400" dirty="0" smtClean="0"/>
              <a:t>. </a:t>
            </a:r>
          </a:p>
          <a:p>
            <a:r>
              <a:rPr lang="en-US" sz="2400" dirty="0" smtClean="0"/>
              <a:t>The residual ovalbumin </a:t>
            </a:r>
            <a:r>
              <a:rPr lang="en-US" sz="2400" dirty="0"/>
              <a:t>in one dose of INFLUVAC® TETRA or FLUARIX® TETRA </a:t>
            </a:r>
            <a:r>
              <a:rPr lang="en-US" sz="2400" dirty="0" smtClean="0"/>
              <a:t>is </a:t>
            </a:r>
            <a:r>
              <a:rPr lang="en-US" sz="2400" dirty="0"/>
              <a:t>significantly below this limit</a:t>
            </a:r>
            <a:r>
              <a:rPr lang="en-US" sz="2400" dirty="0" smtClean="0"/>
              <a:t>.</a:t>
            </a:r>
            <a:endParaRPr lang="en-NZ" sz="2400" dirty="0"/>
          </a:p>
        </p:txBody>
      </p:sp>
      <p:sp>
        <p:nvSpPr>
          <p:cNvPr id="2" name="Title 1"/>
          <p:cNvSpPr>
            <a:spLocks noGrp="1"/>
          </p:cNvSpPr>
          <p:nvPr>
            <p:ph type="title"/>
          </p:nvPr>
        </p:nvSpPr>
        <p:spPr/>
        <p:txBody>
          <a:bodyPr/>
          <a:lstStyle/>
          <a:p>
            <a:r>
              <a:rPr lang="en-NZ" sz="4000" dirty="0" smtClean="0"/>
              <a:t>Precautions and contraindications</a:t>
            </a:r>
            <a:endParaRPr lang="en-NZ" sz="4000" dirty="0"/>
          </a:p>
        </p:txBody>
      </p:sp>
      <p:sp>
        <p:nvSpPr>
          <p:cNvPr id="4" name="Slide Number Placeholder 3"/>
          <p:cNvSpPr>
            <a:spLocks noGrp="1"/>
          </p:cNvSpPr>
          <p:nvPr>
            <p:ph type="sldNum" sz="quarter" idx="4294967295"/>
          </p:nvPr>
        </p:nvSpPr>
        <p:spPr>
          <a:xfrm>
            <a:off x="7321550" y="6491288"/>
            <a:ext cx="1822450" cy="369887"/>
          </a:xfrm>
          <a:prstGeom prst="rect">
            <a:avLst/>
          </a:prstGeom>
        </p:spPr>
        <p:txBody>
          <a:bodyPr/>
          <a:lstStyle/>
          <a:p>
            <a:pPr algn="r">
              <a:defRPr/>
            </a:pPr>
            <a:fld id="{A78503A7-2DE5-40C4-9D7E-2063D0980571}" type="slidenum">
              <a:rPr lang="en-US" smtClean="0">
                <a:solidFill>
                  <a:schemeClr val="bg1">
                    <a:lumMod val="65000"/>
                  </a:schemeClr>
                </a:solidFill>
              </a:rPr>
              <a:pPr algn="r">
                <a:defRPr/>
              </a:pPr>
              <a:t>18</a:t>
            </a:fld>
            <a:endParaRPr lang="en-US" dirty="0">
              <a:solidFill>
                <a:schemeClr val="bg1">
                  <a:lumMod val="65000"/>
                </a:schemeClr>
              </a:solidFill>
            </a:endParaRPr>
          </a:p>
        </p:txBody>
      </p:sp>
      <p:sp>
        <p:nvSpPr>
          <p:cNvPr id="7" name="TextBox 6"/>
          <p:cNvSpPr txBox="1"/>
          <p:nvPr/>
        </p:nvSpPr>
        <p:spPr>
          <a:xfrm>
            <a:off x="6755055" y="5882485"/>
            <a:ext cx="1069432" cy="957354"/>
          </a:xfrm>
          <a:prstGeom prst="rect">
            <a:avLst/>
          </a:prstGeom>
          <a:solidFill>
            <a:schemeClr val="bg1"/>
          </a:solidFill>
        </p:spPr>
        <p:txBody>
          <a:bodyPr wrap="square" rtlCol="0">
            <a:spAutoFit/>
          </a:bodyPr>
          <a:lstStyle/>
          <a:p>
            <a:endParaRPr lang="en-NZ" dirty="0"/>
          </a:p>
        </p:txBody>
      </p:sp>
    </p:spTree>
    <p:custDataLst>
      <p:tags r:id="rId1"/>
    </p:custDataLst>
    <p:extLst>
      <p:ext uri="{BB962C8B-B14F-4D97-AF65-F5344CB8AC3E}">
        <p14:creationId xmlns:p14="http://schemas.microsoft.com/office/powerpoint/2010/main" val="7412371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39478" y="201209"/>
            <a:ext cx="7800755" cy="1143000"/>
          </a:xfrm>
        </p:spPr>
        <p:txBody>
          <a:bodyPr/>
          <a:lstStyle/>
          <a:p>
            <a:r>
              <a:rPr lang="en-US" dirty="0" smtClean="0"/>
              <a:t>New precaution </a:t>
            </a:r>
            <a:r>
              <a:rPr lang="en-US" sz="3200" dirty="0" smtClean="0"/>
              <a:t>–</a:t>
            </a:r>
            <a:r>
              <a:rPr lang="en-US" dirty="0" smtClean="0"/>
              <a:t> </a:t>
            </a:r>
            <a:r>
              <a:rPr lang="en-US" sz="3200" dirty="0" smtClean="0"/>
              <a:t>influenza vaccine may be contraindicated or delayed</a:t>
            </a:r>
            <a:endParaRPr lang="en-NZ" sz="3200" dirty="0"/>
          </a:p>
        </p:txBody>
      </p:sp>
      <p:sp>
        <p:nvSpPr>
          <p:cNvPr id="6" name="TextBox 5"/>
          <p:cNvSpPr txBox="1"/>
          <p:nvPr/>
        </p:nvSpPr>
        <p:spPr>
          <a:xfrm>
            <a:off x="6755055" y="5882485"/>
            <a:ext cx="1069432" cy="957354"/>
          </a:xfrm>
          <a:prstGeom prst="rect">
            <a:avLst/>
          </a:prstGeom>
          <a:solidFill>
            <a:schemeClr val="bg1"/>
          </a:solidFill>
        </p:spPr>
        <p:txBody>
          <a:bodyPr wrap="square" rtlCol="0">
            <a:spAutoFit/>
          </a:bodyPr>
          <a:lstStyle/>
          <a:p>
            <a:endParaRPr lang="en-NZ" dirty="0"/>
          </a:p>
        </p:txBody>
      </p:sp>
      <p:sp>
        <p:nvSpPr>
          <p:cNvPr id="4" name="Content Placeholder 3"/>
          <p:cNvSpPr>
            <a:spLocks noGrp="1"/>
          </p:cNvSpPr>
          <p:nvPr>
            <p:ph sz="half" idx="1"/>
          </p:nvPr>
        </p:nvSpPr>
        <p:spPr>
          <a:xfrm>
            <a:off x="299155" y="1806222"/>
            <a:ext cx="4191000" cy="4137056"/>
          </a:xfrm>
        </p:spPr>
        <p:txBody>
          <a:bodyPr/>
          <a:lstStyle/>
          <a:p>
            <a:r>
              <a:rPr lang="en-US" sz="2400" dirty="0"/>
              <a:t>The </a:t>
            </a:r>
            <a:r>
              <a:rPr lang="en-US" sz="2400" dirty="0" smtClean="0"/>
              <a:t>following cancer treatments increase the </a:t>
            </a:r>
            <a:r>
              <a:rPr lang="en-US" sz="2400" dirty="0"/>
              <a:t>risk of developing autoimmune </a:t>
            </a:r>
            <a:r>
              <a:rPr lang="en-US" sz="2400" dirty="0" smtClean="0"/>
              <a:t>conditions:</a:t>
            </a:r>
            <a:endParaRPr lang="en-NZ" sz="2400" dirty="0"/>
          </a:p>
          <a:p>
            <a:r>
              <a:rPr lang="en-US" sz="2400" dirty="0" err="1" smtClean="0"/>
              <a:t>atezolizumab</a:t>
            </a:r>
            <a:r>
              <a:rPr lang="en-US" sz="2400" dirty="0" smtClean="0"/>
              <a:t> </a:t>
            </a:r>
            <a:r>
              <a:rPr lang="en-NZ" sz="2400" dirty="0"/>
              <a:t>(</a:t>
            </a:r>
            <a:r>
              <a:rPr lang="en-NZ" sz="2400" dirty="0" err="1"/>
              <a:t>Tecentriq</a:t>
            </a:r>
            <a:r>
              <a:rPr lang="en-NZ" sz="2400" dirty="0" smtClean="0"/>
              <a:t>®),</a:t>
            </a:r>
          </a:p>
          <a:p>
            <a:r>
              <a:rPr lang="en-NZ" sz="2400" dirty="0" err="1" smtClean="0"/>
              <a:t>ipilimumab</a:t>
            </a:r>
            <a:r>
              <a:rPr lang="en-NZ" sz="2400" dirty="0" smtClean="0"/>
              <a:t> </a:t>
            </a:r>
            <a:r>
              <a:rPr lang="en-NZ" sz="2400" dirty="0"/>
              <a:t>(</a:t>
            </a:r>
            <a:r>
              <a:rPr lang="en-NZ" sz="2400" dirty="0" err="1"/>
              <a:t>Yervoy</a:t>
            </a:r>
            <a:r>
              <a:rPr lang="en-NZ" sz="2400" dirty="0"/>
              <a:t>®), </a:t>
            </a:r>
            <a:endParaRPr lang="en-NZ" sz="2400" dirty="0" smtClean="0"/>
          </a:p>
          <a:p>
            <a:r>
              <a:rPr lang="en-NZ" sz="2400" dirty="0" err="1" smtClean="0"/>
              <a:t>nivolumab</a:t>
            </a:r>
            <a:r>
              <a:rPr lang="en-NZ" sz="2400" dirty="0" smtClean="0"/>
              <a:t> </a:t>
            </a:r>
            <a:r>
              <a:rPr lang="en-NZ" sz="2400" dirty="0"/>
              <a:t>(</a:t>
            </a:r>
            <a:r>
              <a:rPr lang="en-NZ" sz="2400" dirty="0" err="1"/>
              <a:t>Opdivo</a:t>
            </a:r>
            <a:r>
              <a:rPr lang="en-NZ" sz="2400" dirty="0"/>
              <a:t>®) and </a:t>
            </a:r>
            <a:r>
              <a:rPr lang="en-US" sz="2400" dirty="0" err="1" smtClean="0"/>
              <a:t>pembrolizumab</a:t>
            </a:r>
            <a:r>
              <a:rPr lang="en-US" sz="2400" dirty="0" smtClean="0"/>
              <a:t> </a:t>
            </a:r>
            <a:r>
              <a:rPr lang="en-US" sz="2400" dirty="0"/>
              <a:t>(</a:t>
            </a:r>
            <a:r>
              <a:rPr lang="en-US" sz="2400" dirty="0" err="1"/>
              <a:t>Keytruda</a:t>
            </a:r>
            <a:r>
              <a:rPr lang="en-US" sz="2400" dirty="0" smtClean="0"/>
              <a:t>®)</a:t>
            </a:r>
            <a:endParaRPr lang="en-NZ" sz="2400" dirty="0"/>
          </a:p>
        </p:txBody>
      </p:sp>
      <p:sp>
        <p:nvSpPr>
          <p:cNvPr id="5" name="Content Placeholder 4"/>
          <p:cNvSpPr>
            <a:spLocks noGrp="1"/>
          </p:cNvSpPr>
          <p:nvPr>
            <p:ph sz="half" idx="2"/>
          </p:nvPr>
        </p:nvSpPr>
        <p:spPr>
          <a:xfrm>
            <a:off x="4569177" y="1835199"/>
            <a:ext cx="4325679" cy="4525963"/>
          </a:xfrm>
        </p:spPr>
        <p:txBody>
          <a:bodyPr/>
          <a:lstStyle/>
          <a:p>
            <a:pPr marL="0" indent="0">
              <a:buNone/>
            </a:pPr>
            <a:r>
              <a:rPr lang="en-US" sz="2400" dirty="0" smtClean="0"/>
              <a:t>It is not known how likely side effects are for those who receive influenza vaccine while </a:t>
            </a:r>
            <a:r>
              <a:rPr lang="en-US" sz="2400" b="1" dirty="0" smtClean="0"/>
              <a:t>on these  </a:t>
            </a:r>
            <a:r>
              <a:rPr lang="en-US" sz="2400" b="1" dirty="0"/>
              <a:t>treatments or for up to six months after </a:t>
            </a:r>
            <a:r>
              <a:rPr lang="en-US" sz="2400" b="1" dirty="0" smtClean="0"/>
              <a:t>treatment </a:t>
            </a:r>
          </a:p>
          <a:p>
            <a:pPr marL="0" indent="0">
              <a:buNone/>
            </a:pPr>
            <a:r>
              <a:rPr lang="en-US" sz="2400" i="1" dirty="0" smtClean="0"/>
              <a:t>Therefore contact </a:t>
            </a:r>
            <a:r>
              <a:rPr lang="en-US" sz="2400" i="1" dirty="0"/>
              <a:t>the person’s oncologist or 0800 IMMUNE (0800 466 863) for current advice about influenza </a:t>
            </a:r>
            <a:r>
              <a:rPr lang="en-US" sz="2400" i="1" dirty="0" smtClean="0"/>
              <a:t>vaccination BEFORE </a:t>
            </a:r>
            <a:r>
              <a:rPr lang="en-NZ" sz="2400" i="1" dirty="0" smtClean="0"/>
              <a:t>administering </a:t>
            </a:r>
            <a:r>
              <a:rPr lang="en-NZ" sz="2400" i="1" dirty="0"/>
              <a:t>the vaccine.</a:t>
            </a:r>
            <a:endParaRPr lang="en-NZ" altLang="en-US" sz="2400" i="1" dirty="0"/>
          </a:p>
          <a:p>
            <a:endParaRPr lang="en-NZ" dirty="0"/>
          </a:p>
        </p:txBody>
      </p:sp>
    </p:spTree>
    <p:custDataLst>
      <p:tags r:id="rId1"/>
    </p:custDataLst>
    <p:extLst>
      <p:ext uri="{BB962C8B-B14F-4D97-AF65-F5344CB8AC3E}">
        <p14:creationId xmlns:p14="http://schemas.microsoft.com/office/powerpoint/2010/main" val="16163983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32178" y="1167559"/>
            <a:ext cx="8060718" cy="5303091"/>
          </a:xfrm>
        </p:spPr>
        <p:txBody>
          <a:bodyPr/>
          <a:lstStyle/>
          <a:p>
            <a:r>
              <a:rPr lang="en-NZ" sz="2600" dirty="0" smtClean="0"/>
              <a:t>Two funded influenza vaccines</a:t>
            </a:r>
          </a:p>
          <a:p>
            <a:r>
              <a:rPr lang="en-NZ" sz="2600" dirty="0" smtClean="0"/>
              <a:t>Key campaign messages</a:t>
            </a:r>
          </a:p>
          <a:p>
            <a:r>
              <a:rPr lang="en-US" sz="2600" dirty="0" smtClean="0"/>
              <a:t>2018 promotional campaign </a:t>
            </a:r>
          </a:p>
          <a:p>
            <a:r>
              <a:rPr lang="en-US" sz="2600" dirty="0" smtClean="0"/>
              <a:t>Eligibility</a:t>
            </a:r>
            <a:endParaRPr lang="en-NZ" sz="2600" dirty="0" smtClean="0"/>
          </a:p>
          <a:p>
            <a:r>
              <a:rPr lang="en-NZ" sz="2600" dirty="0" smtClean="0"/>
              <a:t>Influenza - the disease</a:t>
            </a:r>
          </a:p>
          <a:p>
            <a:r>
              <a:rPr lang="en-NZ" sz="2600" dirty="0" smtClean="0"/>
              <a:t>2018 vaccines and strains</a:t>
            </a:r>
          </a:p>
          <a:p>
            <a:r>
              <a:rPr lang="en-NZ" sz="2600" dirty="0" smtClean="0"/>
              <a:t>Precautions and contraindications</a:t>
            </a:r>
          </a:p>
          <a:p>
            <a:r>
              <a:rPr lang="en-US" sz="2600" dirty="0"/>
              <a:t>Influenza and healthcare workers</a:t>
            </a:r>
            <a:endParaRPr lang="en-NZ" sz="2600" dirty="0"/>
          </a:p>
          <a:p>
            <a:r>
              <a:rPr lang="en-NZ" sz="2600" dirty="0" smtClean="0"/>
              <a:t>Influenza and pregnancy, children &amp; </a:t>
            </a:r>
            <a:r>
              <a:rPr lang="en-NZ" sz="2600" dirty="0"/>
              <a:t>older </a:t>
            </a:r>
            <a:r>
              <a:rPr lang="en-NZ" sz="2600" dirty="0" smtClean="0"/>
              <a:t>people, Ordering and delivery</a:t>
            </a:r>
          </a:p>
          <a:p>
            <a:endParaRPr lang="en-NZ" dirty="0" smtClean="0"/>
          </a:p>
          <a:p>
            <a:endParaRPr lang="en-NZ" dirty="0" smtClean="0"/>
          </a:p>
        </p:txBody>
      </p:sp>
      <p:sp>
        <p:nvSpPr>
          <p:cNvPr id="2" name="Title 1"/>
          <p:cNvSpPr>
            <a:spLocks noGrp="1"/>
          </p:cNvSpPr>
          <p:nvPr>
            <p:ph type="title"/>
          </p:nvPr>
        </p:nvSpPr>
        <p:spPr>
          <a:xfrm>
            <a:off x="469391" y="-49527"/>
            <a:ext cx="7453313" cy="1143000"/>
          </a:xfrm>
        </p:spPr>
        <p:txBody>
          <a:bodyPr/>
          <a:lstStyle/>
          <a:p>
            <a:r>
              <a:rPr lang="en-NZ" dirty="0" smtClean="0"/>
              <a:t>Main topics</a:t>
            </a:r>
            <a:endParaRPr lang="en-NZ" dirty="0"/>
          </a:p>
        </p:txBody>
      </p:sp>
      <p:sp>
        <p:nvSpPr>
          <p:cNvPr id="4" name="Slide Number Placeholder 3"/>
          <p:cNvSpPr>
            <a:spLocks noGrp="1"/>
          </p:cNvSpPr>
          <p:nvPr>
            <p:ph type="sldNum" sz="quarter" idx="4294967295"/>
          </p:nvPr>
        </p:nvSpPr>
        <p:spPr>
          <a:xfrm>
            <a:off x="7323138" y="6470650"/>
            <a:ext cx="1820862" cy="369888"/>
          </a:xfrm>
          <a:prstGeom prst="rect">
            <a:avLst/>
          </a:prstGeom>
        </p:spPr>
        <p:txBody>
          <a:bodyPr/>
          <a:lstStyle/>
          <a:p>
            <a:pPr algn="r">
              <a:defRPr/>
            </a:pPr>
            <a:fld id="{48F62BF8-31E0-4A37-9575-051DF61ECDA6}" type="slidenum">
              <a:rPr lang="en-US" smtClean="0">
                <a:solidFill>
                  <a:schemeClr val="bg1">
                    <a:lumMod val="65000"/>
                  </a:schemeClr>
                </a:solidFill>
              </a:rPr>
              <a:pPr algn="r">
                <a:defRPr/>
              </a:pPr>
              <a:t>2</a:t>
            </a:fld>
            <a:endParaRPr lang="en-US" dirty="0">
              <a:solidFill>
                <a:schemeClr val="bg1">
                  <a:lumMod val="65000"/>
                </a:schemeClr>
              </a:solidFill>
            </a:endParaRPr>
          </a:p>
        </p:txBody>
      </p:sp>
      <p:pic>
        <p:nvPicPr>
          <p:cNvPr id="6" name="Picture 2"/>
          <p:cNvPicPr>
            <a:picLocks noChangeAspect="1" noChangeArrowheads="1"/>
          </p:cNvPicPr>
          <p:nvPr/>
        </p:nvPicPr>
        <p:blipFill>
          <a:blip r:embed="rId4" cstate="print"/>
          <a:srcRect/>
          <a:stretch>
            <a:fillRect/>
          </a:stretch>
        </p:blipFill>
        <p:spPr bwMode="auto">
          <a:xfrm>
            <a:off x="5884484" y="1167559"/>
            <a:ext cx="2808412" cy="2820592"/>
          </a:xfrm>
          <a:prstGeom prst="rect">
            <a:avLst/>
          </a:prstGeom>
          <a:noFill/>
          <a:ln w="9525">
            <a:noFill/>
            <a:miter lim="800000"/>
            <a:headEnd/>
            <a:tailEnd/>
          </a:ln>
        </p:spPr>
      </p:pic>
      <p:sp>
        <p:nvSpPr>
          <p:cNvPr id="5" name="TextBox 4"/>
          <p:cNvSpPr txBox="1"/>
          <p:nvPr/>
        </p:nvSpPr>
        <p:spPr>
          <a:xfrm>
            <a:off x="6755055" y="5882485"/>
            <a:ext cx="1069432" cy="957354"/>
          </a:xfrm>
          <a:prstGeom prst="rect">
            <a:avLst/>
          </a:prstGeom>
          <a:solidFill>
            <a:schemeClr val="bg1"/>
          </a:solidFill>
        </p:spPr>
        <p:txBody>
          <a:bodyPr wrap="square" rtlCol="0">
            <a:spAutoFit/>
          </a:bodyPr>
          <a:lstStyle/>
          <a:p>
            <a:endParaRPr lang="en-NZ" dirty="0"/>
          </a:p>
        </p:txBody>
      </p:sp>
    </p:spTree>
    <p:custDataLst>
      <p:tags r:id="rId1"/>
    </p:custDataLst>
    <p:extLst>
      <p:ext uri="{BB962C8B-B14F-4D97-AF65-F5344CB8AC3E}">
        <p14:creationId xmlns:p14="http://schemas.microsoft.com/office/powerpoint/2010/main" val="55585203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199" y="1710267"/>
            <a:ext cx="8308848" cy="4577389"/>
          </a:xfrm>
        </p:spPr>
        <p:txBody>
          <a:bodyPr/>
          <a:lstStyle/>
          <a:p>
            <a:pPr lvl="0"/>
            <a:r>
              <a:rPr lang="en-US" sz="2800" dirty="0" smtClean="0"/>
              <a:t>INFLUVAC</a:t>
            </a:r>
            <a:r>
              <a:rPr lang="en-US" sz="2800" dirty="0"/>
              <a:t>® TETRA cannot be considered latex-free.</a:t>
            </a:r>
            <a:endParaRPr lang="en-NZ" sz="2800" dirty="0"/>
          </a:p>
          <a:p>
            <a:r>
              <a:rPr lang="en-US" sz="2800" dirty="0"/>
              <a:t>FLUARIX® TETRA is </a:t>
            </a:r>
            <a:r>
              <a:rPr lang="en-US" sz="2800" dirty="0" smtClean="0"/>
              <a:t>latex-free</a:t>
            </a:r>
          </a:p>
          <a:p>
            <a:endParaRPr lang="en-US" altLang="en-US" sz="2800" dirty="0"/>
          </a:p>
          <a:p>
            <a:pPr marL="0" indent="0">
              <a:buNone/>
            </a:pPr>
            <a:r>
              <a:rPr lang="en-US" sz="2800" dirty="0"/>
              <a:t>If no latex-free influenza vaccine is available, please call 0800 IMMUNE (0800 466 863) before vaccinating a person who is </a:t>
            </a:r>
            <a:r>
              <a:rPr lang="en-US" sz="2800" b="1" dirty="0"/>
              <a:t>highly sensitive </a:t>
            </a:r>
            <a:r>
              <a:rPr lang="en-US" sz="2800" dirty="0"/>
              <a:t>to latex with a history of </a:t>
            </a:r>
            <a:r>
              <a:rPr lang="en-US" sz="2800" b="1" dirty="0"/>
              <a:t>severe</a:t>
            </a:r>
            <a:r>
              <a:rPr lang="en-US" sz="2800" dirty="0"/>
              <a:t> hypersensitivity </a:t>
            </a:r>
            <a:r>
              <a:rPr lang="en-US" sz="2800" dirty="0" smtClean="0"/>
              <a:t>response. </a:t>
            </a:r>
            <a:endParaRPr lang="en-NZ" sz="2800" dirty="0"/>
          </a:p>
          <a:p>
            <a:endParaRPr lang="en-NZ" altLang="en-US" sz="2800" dirty="0" smtClean="0"/>
          </a:p>
          <a:p>
            <a:endParaRPr lang="en-NZ" sz="2800" dirty="0"/>
          </a:p>
        </p:txBody>
      </p:sp>
      <p:sp>
        <p:nvSpPr>
          <p:cNvPr id="2" name="Title 1"/>
          <p:cNvSpPr>
            <a:spLocks noGrp="1"/>
          </p:cNvSpPr>
          <p:nvPr>
            <p:ph type="title"/>
          </p:nvPr>
        </p:nvSpPr>
        <p:spPr/>
        <p:txBody>
          <a:bodyPr/>
          <a:lstStyle/>
          <a:p>
            <a:r>
              <a:rPr lang="en-NZ" sz="4000" dirty="0" smtClean="0"/>
              <a:t>Latex allergy </a:t>
            </a:r>
            <a:endParaRPr lang="en-NZ" sz="4000" dirty="0"/>
          </a:p>
        </p:txBody>
      </p:sp>
      <p:sp>
        <p:nvSpPr>
          <p:cNvPr id="4" name="Slide Number Placeholder 3"/>
          <p:cNvSpPr>
            <a:spLocks noGrp="1"/>
          </p:cNvSpPr>
          <p:nvPr>
            <p:ph type="sldNum" sz="quarter" idx="4294967295"/>
          </p:nvPr>
        </p:nvSpPr>
        <p:spPr>
          <a:xfrm>
            <a:off x="7321550" y="6491288"/>
            <a:ext cx="1822450" cy="369887"/>
          </a:xfrm>
          <a:prstGeom prst="rect">
            <a:avLst/>
          </a:prstGeom>
        </p:spPr>
        <p:txBody>
          <a:bodyPr/>
          <a:lstStyle/>
          <a:p>
            <a:pPr algn="r">
              <a:defRPr/>
            </a:pPr>
            <a:fld id="{A78503A7-2DE5-40C4-9D7E-2063D0980571}" type="slidenum">
              <a:rPr lang="en-US" smtClean="0">
                <a:solidFill>
                  <a:schemeClr val="bg1">
                    <a:lumMod val="65000"/>
                  </a:schemeClr>
                </a:solidFill>
              </a:rPr>
              <a:pPr algn="r">
                <a:defRPr/>
              </a:pPr>
              <a:t>20</a:t>
            </a:fld>
            <a:endParaRPr lang="en-US" dirty="0">
              <a:solidFill>
                <a:schemeClr val="bg1">
                  <a:lumMod val="65000"/>
                </a:schemeClr>
              </a:solidFill>
            </a:endParaRPr>
          </a:p>
        </p:txBody>
      </p:sp>
      <p:sp>
        <p:nvSpPr>
          <p:cNvPr id="7" name="TextBox 6"/>
          <p:cNvSpPr txBox="1"/>
          <p:nvPr/>
        </p:nvSpPr>
        <p:spPr>
          <a:xfrm>
            <a:off x="6755055" y="5882485"/>
            <a:ext cx="1069432" cy="957354"/>
          </a:xfrm>
          <a:prstGeom prst="rect">
            <a:avLst/>
          </a:prstGeom>
          <a:solidFill>
            <a:schemeClr val="bg1"/>
          </a:solidFill>
        </p:spPr>
        <p:txBody>
          <a:bodyPr wrap="square" rtlCol="0">
            <a:spAutoFit/>
          </a:bodyPr>
          <a:lstStyle/>
          <a:p>
            <a:endParaRPr lang="en-NZ" dirty="0"/>
          </a:p>
        </p:txBody>
      </p:sp>
    </p:spTree>
    <p:custDataLst>
      <p:tags r:id="rId1"/>
    </p:custDataLst>
    <p:extLst>
      <p:ext uri="{BB962C8B-B14F-4D97-AF65-F5344CB8AC3E}">
        <p14:creationId xmlns:p14="http://schemas.microsoft.com/office/powerpoint/2010/main" val="127752797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199" y="1739971"/>
            <a:ext cx="8429626" cy="4533829"/>
          </a:xfrm>
        </p:spPr>
        <p:txBody>
          <a:bodyPr/>
          <a:lstStyle/>
          <a:p>
            <a:pPr>
              <a:spcAft>
                <a:spcPts val="1200"/>
              </a:spcAft>
            </a:pPr>
            <a:r>
              <a:rPr lang="en-NZ" sz="2400" dirty="0" smtClean="0"/>
              <a:t>Protect patients at greater risk of developing complications</a:t>
            </a:r>
          </a:p>
          <a:p>
            <a:pPr>
              <a:spcAft>
                <a:spcPts val="1200"/>
              </a:spcAft>
            </a:pPr>
            <a:r>
              <a:rPr lang="en-NZ" sz="2400" dirty="0" smtClean="0"/>
              <a:t>Improved patient safety, improved employee safety and decreased healthcare expenditure</a:t>
            </a:r>
          </a:p>
          <a:p>
            <a:pPr>
              <a:spcAft>
                <a:spcPts val="1200"/>
              </a:spcAft>
            </a:pPr>
            <a:r>
              <a:rPr lang="en-US" sz="2400" dirty="0" smtClean="0"/>
              <a:t>Healthcare workers have a </a:t>
            </a:r>
            <a:r>
              <a:rPr lang="en-US" sz="2400" b="1" dirty="0" smtClean="0"/>
              <a:t>duty of care </a:t>
            </a:r>
            <a:r>
              <a:rPr lang="en-NZ" sz="2400" dirty="0" smtClean="0"/>
              <a:t>to protect vulnerable </a:t>
            </a:r>
            <a:r>
              <a:rPr lang="en-US" sz="2400" dirty="0" smtClean="0"/>
              <a:t>patients from the serious threat </a:t>
            </a:r>
            <a:r>
              <a:rPr lang="en-NZ" sz="2400" dirty="0" smtClean="0"/>
              <a:t>of influenza illness</a:t>
            </a:r>
          </a:p>
          <a:p>
            <a:pPr>
              <a:spcAft>
                <a:spcPts val="1200"/>
              </a:spcAft>
            </a:pPr>
            <a:r>
              <a:rPr lang="en-US" sz="2400" dirty="0" smtClean="0"/>
              <a:t>Relying on patients being vaccinated for their personal protection is not enough, many vulnerable people have a poor immune response to the vaccine or may not have been vaccinated this year</a:t>
            </a:r>
            <a:endParaRPr lang="en-NZ" sz="2400" dirty="0"/>
          </a:p>
        </p:txBody>
      </p:sp>
      <p:sp>
        <p:nvSpPr>
          <p:cNvPr id="2" name="Title 1"/>
          <p:cNvSpPr>
            <a:spLocks noGrp="1"/>
          </p:cNvSpPr>
          <p:nvPr>
            <p:ph type="title"/>
          </p:nvPr>
        </p:nvSpPr>
        <p:spPr>
          <a:xfrm>
            <a:off x="457199" y="359596"/>
            <a:ext cx="7453313" cy="1143000"/>
          </a:xfrm>
        </p:spPr>
        <p:txBody>
          <a:bodyPr/>
          <a:lstStyle/>
          <a:p>
            <a:r>
              <a:rPr lang="en-NZ" dirty="0" smtClean="0"/>
              <a:t>Should healthcare workers be vaccinated?  </a:t>
            </a:r>
            <a:r>
              <a:rPr lang="en-NZ" dirty="0" smtClean="0">
                <a:solidFill>
                  <a:srgbClr val="0070C0"/>
                </a:solidFill>
              </a:rPr>
              <a:t>YES</a:t>
            </a:r>
            <a:endParaRPr lang="en-NZ" dirty="0">
              <a:solidFill>
                <a:srgbClr val="0070C0"/>
              </a:solidFill>
            </a:endParaRPr>
          </a:p>
        </p:txBody>
      </p:sp>
      <p:sp>
        <p:nvSpPr>
          <p:cNvPr id="4" name="Slide Number Placeholder 3"/>
          <p:cNvSpPr>
            <a:spLocks noGrp="1"/>
          </p:cNvSpPr>
          <p:nvPr>
            <p:ph type="sldNum" sz="quarter" idx="4294967295"/>
          </p:nvPr>
        </p:nvSpPr>
        <p:spPr>
          <a:xfrm>
            <a:off x="7323138" y="6491288"/>
            <a:ext cx="1820862" cy="369887"/>
          </a:xfrm>
          <a:prstGeom prst="rect">
            <a:avLst/>
          </a:prstGeom>
        </p:spPr>
        <p:txBody>
          <a:bodyPr/>
          <a:lstStyle/>
          <a:p>
            <a:pPr algn="r">
              <a:defRPr/>
            </a:pPr>
            <a:fld id="{A78503A7-2DE5-40C4-9D7E-2063D0980571}" type="slidenum">
              <a:rPr lang="en-US" smtClean="0">
                <a:solidFill>
                  <a:schemeClr val="bg1">
                    <a:lumMod val="75000"/>
                  </a:schemeClr>
                </a:solidFill>
              </a:rPr>
              <a:pPr algn="r">
                <a:defRPr/>
              </a:pPr>
              <a:t>21</a:t>
            </a:fld>
            <a:endParaRPr lang="en-US" dirty="0">
              <a:solidFill>
                <a:schemeClr val="bg1">
                  <a:lumMod val="75000"/>
                </a:schemeClr>
              </a:solidFill>
            </a:endParaRPr>
          </a:p>
        </p:txBody>
      </p:sp>
      <p:sp>
        <p:nvSpPr>
          <p:cNvPr id="6" name="TextBox 5"/>
          <p:cNvSpPr txBox="1"/>
          <p:nvPr/>
        </p:nvSpPr>
        <p:spPr>
          <a:xfrm>
            <a:off x="6755055" y="5882485"/>
            <a:ext cx="1069432" cy="957354"/>
          </a:xfrm>
          <a:prstGeom prst="rect">
            <a:avLst/>
          </a:prstGeom>
          <a:solidFill>
            <a:schemeClr val="bg1"/>
          </a:solidFill>
        </p:spPr>
        <p:txBody>
          <a:bodyPr wrap="square" rtlCol="0">
            <a:spAutoFit/>
          </a:bodyPr>
          <a:lstStyle/>
          <a:p>
            <a:endParaRPr lang="en-NZ" dirty="0"/>
          </a:p>
        </p:txBody>
      </p:sp>
    </p:spTree>
    <p:custDataLst>
      <p:tags r:id="rId1"/>
    </p:custDataLst>
    <p:extLst>
      <p:ext uri="{BB962C8B-B14F-4D97-AF65-F5344CB8AC3E}">
        <p14:creationId xmlns:p14="http://schemas.microsoft.com/office/powerpoint/2010/main" val="207780093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199" y="260686"/>
            <a:ext cx="8305801" cy="1358901"/>
          </a:xfrm>
        </p:spPr>
        <p:txBody>
          <a:bodyPr/>
          <a:lstStyle/>
          <a:p>
            <a:r>
              <a:rPr lang="en-US" dirty="0"/>
              <a:t>You can transmit influenza </a:t>
            </a:r>
            <a:r>
              <a:rPr lang="en-US" dirty="0" smtClean="0"/>
              <a:t/>
            </a:r>
            <a:br>
              <a:rPr lang="en-US" dirty="0" smtClean="0"/>
            </a:br>
            <a:r>
              <a:rPr lang="en-US" dirty="0" smtClean="0"/>
              <a:t>without </a:t>
            </a:r>
            <a:r>
              <a:rPr lang="en-US" dirty="0"/>
              <a:t>knowing you are </a:t>
            </a:r>
            <a:r>
              <a:rPr lang="en-US" dirty="0" smtClean="0"/>
              <a:t>infected</a:t>
            </a:r>
            <a:endParaRPr lang="en-NZ" dirty="0"/>
          </a:p>
        </p:txBody>
      </p:sp>
      <p:sp>
        <p:nvSpPr>
          <p:cNvPr id="4" name="Rectangle 3"/>
          <p:cNvSpPr/>
          <p:nvPr/>
        </p:nvSpPr>
        <p:spPr>
          <a:xfrm>
            <a:off x="589845" y="2018485"/>
            <a:ext cx="7639755" cy="1815882"/>
          </a:xfrm>
          <a:prstGeom prst="rect">
            <a:avLst/>
          </a:prstGeom>
        </p:spPr>
        <p:txBody>
          <a:bodyPr wrap="square">
            <a:spAutoFit/>
          </a:bodyPr>
          <a:lstStyle/>
          <a:p>
            <a:r>
              <a:rPr lang="en-US" sz="2800" dirty="0" smtClean="0"/>
              <a:t>The SHIVERS </a:t>
            </a:r>
            <a:r>
              <a:rPr lang="en-US" sz="2800" dirty="0"/>
              <a:t>influenza research </a:t>
            </a:r>
            <a:r>
              <a:rPr lang="en-US" sz="2800" dirty="0" smtClean="0"/>
              <a:t>showed </a:t>
            </a:r>
            <a:r>
              <a:rPr lang="en-US" sz="2800" dirty="0"/>
              <a:t>that around 26% of people in NZ had contracted influenza over the 2015 season and 80% </a:t>
            </a:r>
            <a:r>
              <a:rPr lang="en-US" sz="2800" dirty="0" smtClean="0"/>
              <a:t>of </a:t>
            </a:r>
            <a:r>
              <a:rPr lang="en-US" sz="2800" dirty="0"/>
              <a:t>those people were </a:t>
            </a:r>
            <a:r>
              <a:rPr lang="en-US" sz="2800" dirty="0" smtClean="0"/>
              <a:t>asymptomatic carriers</a:t>
            </a:r>
            <a:endParaRPr lang="en-NZ" sz="2800" dirty="0"/>
          </a:p>
        </p:txBody>
      </p:sp>
      <p:pic>
        <p:nvPicPr>
          <p:cNvPr id="5" name="Picture 4"/>
          <p:cNvPicPr>
            <a:picLocks noChangeAspect="1"/>
          </p:cNvPicPr>
          <p:nvPr/>
        </p:nvPicPr>
        <p:blipFill>
          <a:blip r:embed="rId4"/>
          <a:stretch>
            <a:fillRect/>
          </a:stretch>
        </p:blipFill>
        <p:spPr>
          <a:xfrm>
            <a:off x="5872665" y="3382750"/>
            <a:ext cx="3113291" cy="3368006"/>
          </a:xfrm>
          <a:prstGeom prst="rect">
            <a:avLst/>
          </a:prstGeom>
        </p:spPr>
      </p:pic>
    </p:spTree>
    <p:custDataLst>
      <p:tags r:id="rId1"/>
    </p:custDataLst>
    <p:extLst>
      <p:ext uri="{BB962C8B-B14F-4D97-AF65-F5344CB8AC3E}">
        <p14:creationId xmlns:p14="http://schemas.microsoft.com/office/powerpoint/2010/main" val="270211934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7322692" y="6517706"/>
            <a:ext cx="1821308" cy="369082"/>
          </a:xfrm>
          <a:prstGeom prst="rect">
            <a:avLst/>
          </a:prstGeom>
        </p:spPr>
        <p:txBody>
          <a:bodyPr/>
          <a:lstStyle/>
          <a:p>
            <a:pPr algn="r">
              <a:defRPr/>
            </a:pPr>
            <a:fld id="{A78503A7-2DE5-40C4-9D7E-2063D0980571}" type="slidenum">
              <a:rPr lang="en-US" b="1" smtClean="0">
                <a:solidFill>
                  <a:schemeClr val="bg1">
                    <a:lumMod val="65000"/>
                  </a:schemeClr>
                </a:solidFill>
              </a:rPr>
              <a:pPr algn="r">
                <a:defRPr/>
              </a:pPr>
              <a:t>23</a:t>
            </a:fld>
            <a:endParaRPr lang="en-US" b="1" dirty="0">
              <a:solidFill>
                <a:schemeClr val="bg1">
                  <a:lumMod val="65000"/>
                </a:schemeClr>
              </a:solidFill>
            </a:endParaRPr>
          </a:p>
        </p:txBody>
      </p:sp>
      <p:sp>
        <p:nvSpPr>
          <p:cNvPr id="7" name="TextBox 6"/>
          <p:cNvSpPr txBox="1"/>
          <p:nvPr/>
        </p:nvSpPr>
        <p:spPr>
          <a:xfrm>
            <a:off x="6735778" y="5995433"/>
            <a:ext cx="2272421" cy="606582"/>
          </a:xfrm>
          <a:prstGeom prst="rect">
            <a:avLst/>
          </a:prstGeom>
          <a:solidFill>
            <a:schemeClr val="bg1"/>
          </a:solidFill>
        </p:spPr>
        <p:txBody>
          <a:bodyPr wrap="square" rtlCol="0">
            <a:spAutoFit/>
          </a:bodyPr>
          <a:lstStyle/>
          <a:p>
            <a:endParaRPr lang="en-NZ" dirty="0"/>
          </a:p>
        </p:txBody>
      </p:sp>
      <p:sp>
        <p:nvSpPr>
          <p:cNvPr id="8" name="TextBox 7"/>
          <p:cNvSpPr txBox="1"/>
          <p:nvPr/>
        </p:nvSpPr>
        <p:spPr>
          <a:xfrm>
            <a:off x="6808206" y="6400800"/>
            <a:ext cx="1063782" cy="408756"/>
          </a:xfrm>
          <a:prstGeom prst="rect">
            <a:avLst/>
          </a:prstGeom>
          <a:solidFill>
            <a:schemeClr val="bg1"/>
          </a:solidFill>
        </p:spPr>
        <p:txBody>
          <a:bodyPr wrap="square" rtlCol="0">
            <a:spAutoFit/>
          </a:bodyPr>
          <a:lstStyle/>
          <a:p>
            <a:endParaRPr lang="en-NZ" dirty="0"/>
          </a:p>
        </p:txBody>
      </p:sp>
      <p:sp>
        <p:nvSpPr>
          <p:cNvPr id="10" name="TextBox 9"/>
          <p:cNvSpPr txBox="1"/>
          <p:nvPr/>
        </p:nvSpPr>
        <p:spPr>
          <a:xfrm>
            <a:off x="5820414" y="6567286"/>
            <a:ext cx="223138" cy="276999"/>
          </a:xfrm>
          <a:prstGeom prst="rect">
            <a:avLst/>
          </a:prstGeom>
          <a:noFill/>
        </p:spPr>
        <p:txBody>
          <a:bodyPr wrap="none" rtlCol="0">
            <a:spAutoFit/>
          </a:bodyPr>
          <a:lstStyle/>
          <a:p>
            <a:pPr algn="ctr"/>
            <a:r>
              <a:rPr lang="en-NZ" sz="1200" dirty="0" smtClean="0">
                <a:solidFill>
                  <a:schemeClr val="tx1">
                    <a:lumMod val="65000"/>
                    <a:lumOff val="35000"/>
                  </a:schemeClr>
                </a:solidFill>
              </a:rPr>
              <a:t>.</a:t>
            </a:r>
            <a:endParaRPr lang="en-NZ" sz="1200" dirty="0">
              <a:solidFill>
                <a:schemeClr val="tx1">
                  <a:lumMod val="65000"/>
                  <a:lumOff val="35000"/>
                </a:schemeClr>
              </a:solidFill>
            </a:endParaRPr>
          </a:p>
        </p:txBody>
      </p:sp>
      <p:graphicFrame>
        <p:nvGraphicFramePr>
          <p:cNvPr id="11" name="Chart 10"/>
          <p:cNvGraphicFramePr/>
          <p:nvPr>
            <p:extLst>
              <p:ext uri="{D42A27DB-BD31-4B8C-83A1-F6EECF244321}">
                <p14:modId xmlns:p14="http://schemas.microsoft.com/office/powerpoint/2010/main" val="1762461158"/>
              </p:ext>
            </p:extLst>
          </p:nvPr>
        </p:nvGraphicFramePr>
        <p:xfrm>
          <a:off x="0" y="0"/>
          <a:ext cx="9008199" cy="6809556"/>
        </p:xfrm>
        <a:graphic>
          <a:graphicData uri="http://schemas.openxmlformats.org/drawingml/2006/chart">
            <c:chart xmlns:c="http://schemas.openxmlformats.org/drawingml/2006/chart" xmlns:r="http://schemas.openxmlformats.org/officeDocument/2006/relationships" r:id="rId4"/>
          </a:graphicData>
        </a:graphic>
      </p:graphicFrame>
      <p:pic>
        <p:nvPicPr>
          <p:cNvPr id="3" name="Picture 2"/>
          <p:cNvPicPr>
            <a:picLocks noChangeAspect="1"/>
          </p:cNvPicPr>
          <p:nvPr/>
        </p:nvPicPr>
        <p:blipFill>
          <a:blip r:embed="rId5"/>
          <a:stretch>
            <a:fillRect/>
          </a:stretch>
        </p:blipFill>
        <p:spPr>
          <a:xfrm>
            <a:off x="397932" y="1399312"/>
            <a:ext cx="8517468" cy="5001488"/>
          </a:xfrm>
          <a:prstGeom prst="rect">
            <a:avLst/>
          </a:prstGeom>
        </p:spPr>
      </p:pic>
    </p:spTree>
    <p:custDataLst>
      <p:tags r:id="rId1"/>
    </p:custDataLst>
    <p:extLst>
      <p:ext uri="{BB962C8B-B14F-4D97-AF65-F5344CB8AC3E}">
        <p14:creationId xmlns:p14="http://schemas.microsoft.com/office/powerpoint/2010/main" val="287617882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23332" y="2105937"/>
            <a:ext cx="3561644" cy="4248150"/>
          </a:xfrm>
        </p:spPr>
        <p:txBody>
          <a:bodyPr/>
          <a:lstStyle/>
          <a:p>
            <a:pPr marL="0" indent="0" algn="ctr">
              <a:buNone/>
            </a:pPr>
            <a:r>
              <a:rPr lang="en-US" dirty="0" smtClean="0"/>
              <a:t>Can your DHB get to </a:t>
            </a:r>
          </a:p>
          <a:p>
            <a:pPr marL="0" indent="0" algn="ctr">
              <a:buNone/>
            </a:pPr>
            <a:r>
              <a:rPr lang="en-US" dirty="0" smtClean="0"/>
              <a:t>80% in 2018?</a:t>
            </a:r>
          </a:p>
          <a:p>
            <a:pPr marL="0" indent="0" algn="ctr">
              <a:buNone/>
            </a:pPr>
            <a:r>
              <a:rPr lang="en-US" dirty="0" smtClean="0"/>
              <a:t>Only one did in 2017 . . . </a:t>
            </a:r>
            <a:endParaRPr lang="en-NZ" dirty="0"/>
          </a:p>
        </p:txBody>
      </p:sp>
      <p:sp>
        <p:nvSpPr>
          <p:cNvPr id="3" name="Title 2"/>
          <p:cNvSpPr>
            <a:spLocks noGrp="1"/>
          </p:cNvSpPr>
          <p:nvPr>
            <p:ph type="title"/>
          </p:nvPr>
        </p:nvSpPr>
        <p:spPr>
          <a:xfrm>
            <a:off x="276577" y="180622"/>
            <a:ext cx="5198533" cy="1919111"/>
          </a:xfrm>
        </p:spPr>
        <p:txBody>
          <a:bodyPr/>
          <a:lstStyle/>
          <a:p>
            <a:r>
              <a:rPr lang="en-US" dirty="0" smtClean="0"/>
              <a:t>DHB-based staff</a:t>
            </a:r>
            <a:br>
              <a:rPr lang="en-US" dirty="0" smtClean="0"/>
            </a:br>
            <a:r>
              <a:rPr lang="en-US" dirty="0" smtClean="0"/>
              <a:t>vaccination</a:t>
            </a:r>
            <a:endParaRPr lang="en-NZ" dirty="0"/>
          </a:p>
        </p:txBody>
      </p:sp>
      <p:pic>
        <p:nvPicPr>
          <p:cNvPr id="4" name="chart"/>
          <p:cNvPicPr>
            <a:picLocks noChangeAspect="1"/>
          </p:cNvPicPr>
          <p:nvPr/>
        </p:nvPicPr>
        <p:blipFill rotWithShape="1">
          <a:blip r:embed="rId4"/>
          <a:srcRect t="6666" r="6630" b="6211"/>
          <a:stretch/>
        </p:blipFill>
        <p:spPr>
          <a:xfrm>
            <a:off x="5343861" y="-22578"/>
            <a:ext cx="3800140" cy="6880578"/>
          </a:xfrm>
          <a:prstGeom prst="rect">
            <a:avLst/>
          </a:prstGeom>
        </p:spPr>
      </p:pic>
    </p:spTree>
    <p:custDataLst>
      <p:tags r:id="rId1"/>
    </p:custDataLst>
    <p:extLst>
      <p:ext uri="{BB962C8B-B14F-4D97-AF65-F5344CB8AC3E}">
        <p14:creationId xmlns:p14="http://schemas.microsoft.com/office/powerpoint/2010/main" val="33908094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NZ" sz="4000" dirty="0" smtClean="0"/>
              <a:t>Influenza vaccination and children</a:t>
            </a:r>
            <a:endParaRPr lang="en-NZ" sz="4000" dirty="0"/>
          </a:p>
        </p:txBody>
      </p:sp>
      <p:graphicFrame>
        <p:nvGraphicFramePr>
          <p:cNvPr id="6" name="Content Placeholder 5"/>
          <p:cNvGraphicFramePr>
            <a:graphicFrameLocks noGrp="1"/>
          </p:cNvGraphicFramePr>
          <p:nvPr>
            <p:ph sz="half" idx="1"/>
            <p:extLst>
              <p:ext uri="{D42A27DB-BD31-4B8C-83A1-F6EECF244321}">
                <p14:modId xmlns:p14="http://schemas.microsoft.com/office/powerpoint/2010/main" val="2606152308"/>
              </p:ext>
            </p:extLst>
          </p:nvPr>
        </p:nvGraphicFramePr>
        <p:xfrm>
          <a:off x="390692" y="1396085"/>
          <a:ext cx="4171244" cy="3697251"/>
        </p:xfrm>
        <a:graphic>
          <a:graphicData uri="http://schemas.openxmlformats.org/drawingml/2006/table">
            <a:tbl>
              <a:tblPr firstRow="1" firstCol="1" lastRow="1" lastCol="1" bandRow="1" bandCol="1">
                <a:tableStyleId>{5C22544A-7EE6-4342-B048-85BDC9FD1C3A}</a:tableStyleId>
              </a:tblPr>
              <a:tblGrid>
                <a:gridCol w="1090454"/>
                <a:gridCol w="1575006"/>
                <a:gridCol w="726400"/>
                <a:gridCol w="779384"/>
              </a:tblGrid>
              <a:tr h="1629902">
                <a:tc>
                  <a:txBody>
                    <a:bodyPr/>
                    <a:lstStyle/>
                    <a:p>
                      <a:pPr algn="ctr">
                        <a:lnSpc>
                          <a:spcPct val="120000"/>
                        </a:lnSpc>
                        <a:spcAft>
                          <a:spcPts val="0"/>
                        </a:spcAft>
                      </a:pPr>
                      <a:r>
                        <a:rPr lang="en-US" sz="2000" dirty="0">
                          <a:effectLst/>
                        </a:rPr>
                        <a:t>Age</a:t>
                      </a:r>
                      <a:endParaRPr lang="en-NZ" sz="2000" dirty="0">
                        <a:effectLst/>
                        <a:latin typeface="Lucida Sans" panose="020B0602040502020204" pitchFamily="34" charset="0"/>
                        <a:ea typeface="Lucida Sans" panose="020B0602040502020204" pitchFamily="34" charset="0"/>
                      </a:endParaRPr>
                    </a:p>
                  </a:txBody>
                  <a:tcPr marL="25387" marR="25387" marT="17780" marB="17780" anchor="ctr"/>
                </a:tc>
                <a:tc>
                  <a:txBody>
                    <a:bodyPr/>
                    <a:lstStyle/>
                    <a:p>
                      <a:pPr algn="ctr">
                        <a:lnSpc>
                          <a:spcPct val="120000"/>
                        </a:lnSpc>
                        <a:spcAft>
                          <a:spcPts val="0"/>
                        </a:spcAft>
                      </a:pPr>
                      <a:r>
                        <a:rPr lang="en-US" sz="2000" dirty="0">
                          <a:effectLst/>
                        </a:rPr>
                        <a:t>Funded vaccine brand</a:t>
                      </a:r>
                      <a:endParaRPr lang="en-NZ" sz="2000" dirty="0">
                        <a:effectLst/>
                        <a:latin typeface="Lucida Sans" panose="020B0602040502020204" pitchFamily="34" charset="0"/>
                        <a:ea typeface="Lucida Sans" panose="020B0602040502020204" pitchFamily="34" charset="0"/>
                      </a:endParaRPr>
                    </a:p>
                  </a:txBody>
                  <a:tcPr marL="25387" marR="25387" marT="17780" marB="17780"/>
                </a:tc>
                <a:tc>
                  <a:txBody>
                    <a:bodyPr/>
                    <a:lstStyle/>
                    <a:p>
                      <a:pPr algn="ctr">
                        <a:lnSpc>
                          <a:spcPct val="120000"/>
                        </a:lnSpc>
                        <a:spcAft>
                          <a:spcPts val="0"/>
                        </a:spcAft>
                      </a:pPr>
                      <a:r>
                        <a:rPr lang="en-US" sz="2000" dirty="0">
                          <a:effectLst/>
                        </a:rPr>
                        <a:t>Dose</a:t>
                      </a:r>
                      <a:endParaRPr lang="en-NZ" sz="2000" dirty="0">
                        <a:effectLst/>
                        <a:latin typeface="Lucida Sans" panose="020B0602040502020204" pitchFamily="34" charset="0"/>
                        <a:ea typeface="Lucida Sans" panose="020B0602040502020204" pitchFamily="34" charset="0"/>
                      </a:endParaRPr>
                    </a:p>
                  </a:txBody>
                  <a:tcPr marL="25387" marR="25387" marT="17780" marB="17780" anchor="ctr"/>
                </a:tc>
                <a:tc>
                  <a:txBody>
                    <a:bodyPr/>
                    <a:lstStyle/>
                    <a:p>
                      <a:pPr marR="98425" algn="ctr">
                        <a:lnSpc>
                          <a:spcPct val="120000"/>
                        </a:lnSpc>
                        <a:spcAft>
                          <a:spcPts val="0"/>
                        </a:spcAft>
                      </a:pPr>
                      <a:r>
                        <a:rPr lang="en-US" sz="2000" dirty="0" smtClean="0">
                          <a:effectLst/>
                        </a:rPr>
                        <a:t>No</a:t>
                      </a:r>
                    </a:p>
                    <a:p>
                      <a:pPr marR="98425" algn="ctr">
                        <a:lnSpc>
                          <a:spcPct val="120000"/>
                        </a:lnSpc>
                        <a:spcAft>
                          <a:spcPts val="0"/>
                        </a:spcAft>
                      </a:pPr>
                      <a:r>
                        <a:rPr lang="en-US" sz="2000" dirty="0" smtClean="0">
                          <a:effectLst/>
                        </a:rPr>
                        <a:t>of </a:t>
                      </a:r>
                      <a:r>
                        <a:rPr lang="en-US" sz="2000" dirty="0">
                          <a:effectLst/>
                        </a:rPr>
                        <a:t>doses</a:t>
                      </a:r>
                      <a:endParaRPr lang="en-NZ" sz="2000" dirty="0">
                        <a:effectLst/>
                        <a:latin typeface="Lucida Sans" panose="020B0602040502020204" pitchFamily="34" charset="0"/>
                        <a:ea typeface="Lucida Sans" panose="020B0602040502020204" pitchFamily="34" charset="0"/>
                      </a:endParaRPr>
                    </a:p>
                  </a:txBody>
                  <a:tcPr marL="37858" marR="37858" marT="17780" marB="17780" anchor="ctr"/>
                </a:tc>
              </a:tr>
              <a:tr h="670614">
                <a:tc>
                  <a:txBody>
                    <a:bodyPr/>
                    <a:lstStyle/>
                    <a:p>
                      <a:pPr algn="ctr">
                        <a:lnSpc>
                          <a:spcPct val="120000"/>
                        </a:lnSpc>
                        <a:spcAft>
                          <a:spcPts val="0"/>
                        </a:spcAft>
                      </a:pPr>
                      <a:r>
                        <a:rPr lang="en-US" sz="2000" dirty="0">
                          <a:effectLst/>
                        </a:rPr>
                        <a:t>6–35 months</a:t>
                      </a:r>
                      <a:endParaRPr lang="en-NZ" sz="2000" dirty="0">
                        <a:effectLst/>
                        <a:latin typeface="Lucida Sans" panose="020B0602040502020204" pitchFamily="34" charset="0"/>
                        <a:ea typeface="Lucida Sans" panose="020B0602040502020204" pitchFamily="34" charset="0"/>
                      </a:endParaRPr>
                    </a:p>
                  </a:txBody>
                  <a:tcPr marL="25387" marR="25387" marT="17780" marB="17780" anchor="ctr"/>
                </a:tc>
                <a:tc>
                  <a:txBody>
                    <a:bodyPr/>
                    <a:lstStyle/>
                    <a:p>
                      <a:pPr algn="ctr">
                        <a:lnSpc>
                          <a:spcPct val="120000"/>
                        </a:lnSpc>
                        <a:spcAft>
                          <a:spcPts val="0"/>
                        </a:spcAft>
                      </a:pPr>
                      <a:r>
                        <a:rPr lang="en-US" sz="2000">
                          <a:effectLst/>
                        </a:rPr>
                        <a:t>FLUARIX® TETRA</a:t>
                      </a:r>
                      <a:endParaRPr lang="en-NZ" sz="2000">
                        <a:effectLst/>
                        <a:latin typeface="Lucida Sans" panose="020B0602040502020204" pitchFamily="34" charset="0"/>
                        <a:ea typeface="Lucida Sans" panose="020B0602040502020204" pitchFamily="34" charset="0"/>
                      </a:endParaRPr>
                    </a:p>
                  </a:txBody>
                  <a:tcPr marL="0" marR="0" marT="0" marB="0" anchor="ctr"/>
                </a:tc>
                <a:tc>
                  <a:txBody>
                    <a:bodyPr/>
                    <a:lstStyle/>
                    <a:p>
                      <a:pPr algn="ctr">
                        <a:lnSpc>
                          <a:spcPct val="120000"/>
                        </a:lnSpc>
                        <a:spcAft>
                          <a:spcPts val="0"/>
                        </a:spcAft>
                      </a:pPr>
                      <a:r>
                        <a:rPr lang="en-US" sz="2000">
                          <a:effectLst/>
                        </a:rPr>
                        <a:t>0.5 mL</a:t>
                      </a:r>
                      <a:r>
                        <a:rPr lang="en-US" sz="2000" baseline="30000">
                          <a:effectLst/>
                        </a:rPr>
                        <a:t>#</a:t>
                      </a:r>
                      <a:endParaRPr lang="en-NZ" sz="2000">
                        <a:effectLst/>
                        <a:latin typeface="Lucida Sans" panose="020B0602040502020204" pitchFamily="34" charset="0"/>
                        <a:ea typeface="Lucida Sans" panose="020B0602040502020204" pitchFamily="34" charset="0"/>
                      </a:endParaRPr>
                    </a:p>
                  </a:txBody>
                  <a:tcPr marL="25387" marR="25387" marT="17780" marB="17780" anchor="ctr"/>
                </a:tc>
                <a:tc>
                  <a:txBody>
                    <a:bodyPr/>
                    <a:lstStyle/>
                    <a:p>
                      <a:pPr marR="98425" algn="ctr">
                        <a:lnSpc>
                          <a:spcPct val="120000"/>
                        </a:lnSpc>
                        <a:spcAft>
                          <a:spcPts val="0"/>
                        </a:spcAft>
                      </a:pPr>
                      <a:r>
                        <a:rPr lang="en-US" sz="2000">
                          <a:effectLst/>
                        </a:rPr>
                        <a:t>1 or 2*</a:t>
                      </a:r>
                      <a:endParaRPr lang="en-NZ" sz="2000">
                        <a:effectLst/>
                        <a:latin typeface="Lucida Sans" panose="020B0602040502020204" pitchFamily="34" charset="0"/>
                        <a:ea typeface="Lucida Sans" panose="020B0602040502020204" pitchFamily="34" charset="0"/>
                      </a:endParaRPr>
                    </a:p>
                  </a:txBody>
                  <a:tcPr marL="37858" marR="37858" marT="17780" marB="17780" anchor="ctr"/>
                </a:tc>
              </a:tr>
              <a:tr h="670614">
                <a:tc>
                  <a:txBody>
                    <a:bodyPr/>
                    <a:lstStyle/>
                    <a:p>
                      <a:pPr algn="ctr">
                        <a:lnSpc>
                          <a:spcPct val="120000"/>
                        </a:lnSpc>
                        <a:spcAft>
                          <a:spcPts val="0"/>
                        </a:spcAft>
                      </a:pPr>
                      <a:r>
                        <a:rPr lang="en-US" sz="2000">
                          <a:effectLst/>
                        </a:rPr>
                        <a:t>3–8 years</a:t>
                      </a:r>
                      <a:endParaRPr lang="en-NZ" sz="2000">
                        <a:effectLst/>
                        <a:latin typeface="Lucida Sans" panose="020B0602040502020204" pitchFamily="34" charset="0"/>
                        <a:ea typeface="Lucida Sans" panose="020B0602040502020204" pitchFamily="34" charset="0"/>
                      </a:endParaRPr>
                    </a:p>
                  </a:txBody>
                  <a:tcPr marL="25387" marR="25387" marT="17780" marB="17780" anchor="ctr"/>
                </a:tc>
                <a:tc rowSpan="2">
                  <a:txBody>
                    <a:bodyPr/>
                    <a:lstStyle/>
                    <a:p>
                      <a:pPr algn="ctr">
                        <a:lnSpc>
                          <a:spcPct val="120000"/>
                        </a:lnSpc>
                        <a:spcAft>
                          <a:spcPts val="0"/>
                        </a:spcAft>
                      </a:pPr>
                      <a:r>
                        <a:rPr lang="en-US" sz="2000" dirty="0">
                          <a:effectLst/>
                        </a:rPr>
                        <a:t>INFLUVAC® TETRA</a:t>
                      </a:r>
                      <a:endParaRPr lang="en-NZ" sz="2000" dirty="0">
                        <a:effectLst/>
                        <a:latin typeface="Lucida Sans" panose="020B0602040502020204" pitchFamily="34" charset="0"/>
                        <a:ea typeface="Lucida Sans" panose="020B0602040502020204" pitchFamily="34" charset="0"/>
                      </a:endParaRPr>
                    </a:p>
                  </a:txBody>
                  <a:tcPr marL="0" marR="0" marT="0" marB="0" anchor="ctr"/>
                </a:tc>
                <a:tc rowSpan="2">
                  <a:txBody>
                    <a:bodyPr/>
                    <a:lstStyle/>
                    <a:p>
                      <a:pPr algn="ctr">
                        <a:lnSpc>
                          <a:spcPct val="120000"/>
                        </a:lnSpc>
                        <a:spcAft>
                          <a:spcPts val="0"/>
                        </a:spcAft>
                      </a:pPr>
                      <a:r>
                        <a:rPr lang="en-US" sz="2000">
                          <a:effectLst/>
                        </a:rPr>
                        <a:t>0.5 mL</a:t>
                      </a:r>
                      <a:endParaRPr lang="en-NZ" sz="2000">
                        <a:effectLst/>
                        <a:latin typeface="Lucida Sans" panose="020B0602040502020204" pitchFamily="34" charset="0"/>
                        <a:ea typeface="Lucida Sans" panose="020B0602040502020204" pitchFamily="34" charset="0"/>
                      </a:endParaRPr>
                    </a:p>
                  </a:txBody>
                  <a:tcPr marL="25387" marR="25387" marT="17780" marB="17780" anchor="ctr"/>
                </a:tc>
                <a:tc>
                  <a:txBody>
                    <a:bodyPr/>
                    <a:lstStyle/>
                    <a:p>
                      <a:pPr marR="98425" algn="ctr">
                        <a:lnSpc>
                          <a:spcPct val="120000"/>
                        </a:lnSpc>
                        <a:spcAft>
                          <a:spcPts val="0"/>
                        </a:spcAft>
                      </a:pPr>
                      <a:r>
                        <a:rPr lang="en-US" sz="2000">
                          <a:effectLst/>
                        </a:rPr>
                        <a:t>1 or 2*</a:t>
                      </a:r>
                      <a:endParaRPr lang="en-NZ" sz="2000">
                        <a:effectLst/>
                        <a:latin typeface="Lucida Sans" panose="020B0602040502020204" pitchFamily="34" charset="0"/>
                        <a:ea typeface="Lucida Sans" panose="020B0602040502020204" pitchFamily="34" charset="0"/>
                      </a:endParaRPr>
                    </a:p>
                  </a:txBody>
                  <a:tcPr marL="37858" marR="37858" marT="17780" marB="17780" anchor="ctr"/>
                </a:tc>
              </a:tr>
              <a:tr h="533189">
                <a:tc>
                  <a:txBody>
                    <a:bodyPr/>
                    <a:lstStyle/>
                    <a:p>
                      <a:pPr algn="ctr">
                        <a:lnSpc>
                          <a:spcPct val="120000"/>
                        </a:lnSpc>
                        <a:spcAft>
                          <a:spcPts val="0"/>
                        </a:spcAft>
                      </a:pPr>
                      <a:r>
                        <a:rPr lang="en-US" sz="2000">
                          <a:effectLst/>
                        </a:rPr>
                        <a:t>≥9 years</a:t>
                      </a:r>
                      <a:endParaRPr lang="en-NZ" sz="2000">
                        <a:effectLst/>
                        <a:latin typeface="Lucida Sans" panose="020B0602040502020204" pitchFamily="34" charset="0"/>
                        <a:ea typeface="Lucida Sans" panose="020B0602040502020204" pitchFamily="34" charset="0"/>
                      </a:endParaRPr>
                    </a:p>
                  </a:txBody>
                  <a:tcPr marL="25387" marR="25387" marT="17780" marB="17780" anchor="ctr"/>
                </a:tc>
                <a:tc vMerge="1">
                  <a:txBody>
                    <a:bodyPr/>
                    <a:lstStyle/>
                    <a:p>
                      <a:endParaRPr lang="en-NZ"/>
                    </a:p>
                  </a:txBody>
                  <a:tcPr/>
                </a:tc>
                <a:tc vMerge="1">
                  <a:txBody>
                    <a:bodyPr/>
                    <a:lstStyle/>
                    <a:p>
                      <a:endParaRPr lang="en-NZ"/>
                    </a:p>
                  </a:txBody>
                  <a:tcPr/>
                </a:tc>
                <a:tc>
                  <a:txBody>
                    <a:bodyPr/>
                    <a:lstStyle/>
                    <a:p>
                      <a:pPr marR="98425" algn="ctr">
                        <a:lnSpc>
                          <a:spcPct val="120000"/>
                        </a:lnSpc>
                        <a:spcAft>
                          <a:spcPts val="0"/>
                        </a:spcAft>
                      </a:pPr>
                      <a:r>
                        <a:rPr lang="en-US" sz="2000" dirty="0">
                          <a:effectLst/>
                        </a:rPr>
                        <a:t>1</a:t>
                      </a:r>
                      <a:endParaRPr lang="en-NZ" sz="2000" dirty="0">
                        <a:effectLst/>
                        <a:latin typeface="Lucida Sans" panose="020B0602040502020204" pitchFamily="34" charset="0"/>
                        <a:ea typeface="Lucida Sans" panose="020B0602040502020204" pitchFamily="34" charset="0"/>
                      </a:endParaRPr>
                    </a:p>
                  </a:txBody>
                  <a:tcPr marL="37858" marR="37858" marT="17780" marB="17780" anchor="ctr"/>
                </a:tc>
              </a:tr>
            </a:tbl>
          </a:graphicData>
        </a:graphic>
      </p:graphicFrame>
      <p:sp>
        <p:nvSpPr>
          <p:cNvPr id="2" name="Content Placeholder 1"/>
          <p:cNvSpPr>
            <a:spLocks noGrp="1"/>
          </p:cNvSpPr>
          <p:nvPr>
            <p:ph sz="half" idx="2"/>
          </p:nvPr>
        </p:nvSpPr>
        <p:spPr>
          <a:xfrm>
            <a:off x="4495428" y="1080285"/>
            <a:ext cx="4648571" cy="4902826"/>
          </a:xfrm>
        </p:spPr>
        <p:txBody>
          <a:bodyPr/>
          <a:lstStyle/>
          <a:p>
            <a:r>
              <a:rPr lang="en-US" sz="2400" baseline="30000" dirty="0"/>
              <a:t>#</a:t>
            </a:r>
            <a:r>
              <a:rPr lang="en-US" sz="2400" b="1" i="1" dirty="0"/>
              <a:t>A full 0.5mL dose </a:t>
            </a:r>
            <a:r>
              <a:rPr lang="en-US" sz="2400" dirty="0"/>
              <a:t>is administered for children aged 6–35 months</a:t>
            </a:r>
            <a:endParaRPr lang="en-NZ" sz="2400" dirty="0"/>
          </a:p>
          <a:p>
            <a:r>
              <a:rPr lang="en-US" sz="2400" dirty="0"/>
              <a:t>*Two doses separated by at least four weeks if an influenza vaccine is being used for the first time</a:t>
            </a:r>
            <a:r>
              <a:rPr lang="en-US" sz="2400" dirty="0" smtClean="0"/>
              <a:t>.</a:t>
            </a:r>
          </a:p>
          <a:p>
            <a:r>
              <a:rPr lang="en-NZ" sz="2400" b="1" dirty="0"/>
              <a:t>Why two doses?</a:t>
            </a:r>
          </a:p>
          <a:p>
            <a:r>
              <a:rPr lang="en-NZ" sz="2400" dirty="0"/>
              <a:t>Children under 9 years may be </a:t>
            </a:r>
            <a:r>
              <a:rPr lang="en-NZ" sz="2400" b="1" dirty="0"/>
              <a:t>immunologically naive </a:t>
            </a:r>
            <a:r>
              <a:rPr lang="en-NZ" sz="2400" dirty="0"/>
              <a:t>and so get a better response from a two dose priming regime</a:t>
            </a:r>
          </a:p>
          <a:p>
            <a:endParaRPr lang="en-NZ" sz="2400" dirty="0"/>
          </a:p>
          <a:p>
            <a:endParaRPr lang="en-NZ" sz="1400" b="1" dirty="0"/>
          </a:p>
          <a:p>
            <a:endParaRPr lang="en-NZ" dirty="0"/>
          </a:p>
        </p:txBody>
      </p:sp>
      <p:pic>
        <p:nvPicPr>
          <p:cNvPr id="8" name="Picture 7"/>
          <p:cNvPicPr>
            <a:picLocks noChangeAspect="1"/>
          </p:cNvPicPr>
          <p:nvPr/>
        </p:nvPicPr>
        <p:blipFill>
          <a:blip r:embed="rId4"/>
          <a:stretch>
            <a:fillRect/>
          </a:stretch>
        </p:blipFill>
        <p:spPr>
          <a:xfrm>
            <a:off x="6583971" y="5900845"/>
            <a:ext cx="1072989" cy="957155"/>
          </a:xfrm>
          <a:prstGeom prst="rect">
            <a:avLst/>
          </a:prstGeom>
        </p:spPr>
      </p:pic>
    </p:spTree>
    <p:custDataLst>
      <p:tags r:id="rId1"/>
    </p:custDataLst>
    <p:extLst>
      <p:ext uri="{BB962C8B-B14F-4D97-AF65-F5344CB8AC3E}">
        <p14:creationId xmlns:p14="http://schemas.microsoft.com/office/powerpoint/2010/main" val="271589484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84251"/>
            <a:ext cx="8406384" cy="4556702"/>
          </a:xfrm>
        </p:spPr>
        <p:txBody>
          <a:bodyPr/>
          <a:lstStyle/>
          <a:p>
            <a:r>
              <a:rPr lang="en-NZ" sz="2800" dirty="0" smtClean="0"/>
              <a:t>Increased risk of fever when influenza vaccine is given with PREVENAR 13® in children aged 6 months to 5 years, </a:t>
            </a:r>
          </a:p>
          <a:p>
            <a:r>
              <a:rPr lang="en-US" sz="2800" dirty="0" smtClean="0">
                <a:cs typeface="ＭＳ Ｐゴシック" charset="0"/>
              </a:rPr>
              <a:t>Advise parents/guardians </a:t>
            </a:r>
            <a:r>
              <a:rPr lang="en-US" sz="2800" dirty="0">
                <a:cs typeface="ＭＳ Ｐゴシック" charset="0"/>
              </a:rPr>
              <a:t>whose children are recommended </a:t>
            </a:r>
            <a:r>
              <a:rPr lang="en-US" sz="2800" dirty="0" smtClean="0">
                <a:cs typeface="ＭＳ Ｐゴシック" charset="0"/>
              </a:rPr>
              <a:t>to receive </a:t>
            </a:r>
            <a:r>
              <a:rPr lang="en-US" sz="2800" dirty="0">
                <a:cs typeface="ＭＳ Ｐゴシック" charset="0"/>
              </a:rPr>
              <a:t>both influenza vaccine and PCV13 </a:t>
            </a:r>
            <a:endParaRPr lang="en-US" sz="2800" dirty="0" smtClean="0">
              <a:cs typeface="ＭＳ Ｐゴシック" charset="0"/>
            </a:endParaRPr>
          </a:p>
          <a:p>
            <a:r>
              <a:rPr lang="en-NZ" sz="2800" dirty="0" smtClean="0"/>
              <a:t>Offer to separate by two days, but not essential</a:t>
            </a:r>
          </a:p>
        </p:txBody>
      </p:sp>
      <p:sp>
        <p:nvSpPr>
          <p:cNvPr id="2" name="Title 1"/>
          <p:cNvSpPr>
            <a:spLocks noGrp="1"/>
          </p:cNvSpPr>
          <p:nvPr>
            <p:ph type="title"/>
          </p:nvPr>
        </p:nvSpPr>
        <p:spPr>
          <a:xfrm>
            <a:off x="457199" y="218697"/>
            <a:ext cx="7453313" cy="1143000"/>
          </a:xfrm>
        </p:spPr>
        <p:txBody>
          <a:bodyPr/>
          <a:lstStyle/>
          <a:p>
            <a:r>
              <a:rPr lang="en-NZ" dirty="0" smtClean="0"/>
              <a:t>Influenza and PCV 13</a:t>
            </a:r>
            <a:endParaRPr lang="en-NZ" dirty="0">
              <a:solidFill>
                <a:srgbClr val="FF0000"/>
              </a:solidFill>
            </a:endParaRPr>
          </a:p>
        </p:txBody>
      </p:sp>
      <p:sp>
        <p:nvSpPr>
          <p:cNvPr id="4" name="Slide Number Placeholder 3"/>
          <p:cNvSpPr>
            <a:spLocks noGrp="1"/>
          </p:cNvSpPr>
          <p:nvPr>
            <p:ph type="sldNum" sz="quarter" idx="4294967295"/>
          </p:nvPr>
        </p:nvSpPr>
        <p:spPr>
          <a:xfrm>
            <a:off x="7323138" y="6477000"/>
            <a:ext cx="1820862" cy="368300"/>
          </a:xfrm>
          <a:prstGeom prst="rect">
            <a:avLst/>
          </a:prstGeom>
        </p:spPr>
        <p:txBody>
          <a:bodyPr/>
          <a:lstStyle/>
          <a:p>
            <a:pPr algn="r">
              <a:defRPr/>
            </a:pPr>
            <a:fld id="{A78503A7-2DE5-40C4-9D7E-2063D0980571}" type="slidenum">
              <a:rPr lang="en-US" smtClean="0">
                <a:solidFill>
                  <a:schemeClr val="bg1">
                    <a:lumMod val="75000"/>
                  </a:schemeClr>
                </a:solidFill>
              </a:rPr>
              <a:pPr algn="r">
                <a:defRPr/>
              </a:pPr>
              <a:t>26</a:t>
            </a:fld>
            <a:endParaRPr lang="en-US" dirty="0">
              <a:solidFill>
                <a:schemeClr val="bg1">
                  <a:lumMod val="75000"/>
                </a:schemeClr>
              </a:solidFill>
            </a:endParaRPr>
          </a:p>
        </p:txBody>
      </p:sp>
      <p:sp>
        <p:nvSpPr>
          <p:cNvPr id="5" name="TextBox 4"/>
          <p:cNvSpPr txBox="1"/>
          <p:nvPr/>
        </p:nvSpPr>
        <p:spPr>
          <a:xfrm>
            <a:off x="6755055" y="5882485"/>
            <a:ext cx="1069432" cy="957354"/>
          </a:xfrm>
          <a:prstGeom prst="rect">
            <a:avLst/>
          </a:prstGeom>
          <a:solidFill>
            <a:schemeClr val="bg1"/>
          </a:solidFill>
        </p:spPr>
        <p:txBody>
          <a:bodyPr wrap="square" rtlCol="0">
            <a:spAutoFit/>
          </a:bodyPr>
          <a:lstStyle/>
          <a:p>
            <a:endParaRPr lang="en-NZ" dirty="0"/>
          </a:p>
        </p:txBody>
      </p:sp>
    </p:spTree>
    <p:custDataLst>
      <p:tags r:id="rId1"/>
    </p:custDataLst>
    <p:extLst>
      <p:ext uri="{BB962C8B-B14F-4D97-AF65-F5344CB8AC3E}">
        <p14:creationId xmlns:p14="http://schemas.microsoft.com/office/powerpoint/2010/main" val="191140656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48343" y="1490133"/>
            <a:ext cx="8795657" cy="4540552"/>
          </a:xfrm>
        </p:spPr>
        <p:txBody>
          <a:bodyPr/>
          <a:lstStyle/>
          <a:p>
            <a:r>
              <a:rPr lang="en-US" sz="2800" dirty="0" smtClean="0">
                <a:cs typeface="ＭＳ Ｐゴシック" charset="0"/>
              </a:rPr>
              <a:t>People </a:t>
            </a:r>
            <a:r>
              <a:rPr lang="en-US" sz="2800" dirty="0">
                <a:cs typeface="ＭＳ Ｐゴシック" charset="0"/>
              </a:rPr>
              <a:t>(aged 65 years or older) with influenza are more likely to require </a:t>
            </a:r>
            <a:r>
              <a:rPr lang="en-US" sz="2800" dirty="0" err="1">
                <a:cs typeface="ＭＳ Ｐゴシック" charset="0"/>
              </a:rPr>
              <a:t>hospitalisation</a:t>
            </a:r>
            <a:r>
              <a:rPr lang="en-US" sz="2800" dirty="0">
                <a:cs typeface="ＭＳ Ｐゴシック" charset="0"/>
              </a:rPr>
              <a:t> </a:t>
            </a:r>
            <a:r>
              <a:rPr lang="en-US" sz="2800" dirty="0" smtClean="0">
                <a:cs typeface="ＭＳ Ｐゴシック" charset="0"/>
              </a:rPr>
              <a:t>and to die than those who are under 65 years – except if they have immunity to the particular strain.</a:t>
            </a:r>
          </a:p>
          <a:p>
            <a:r>
              <a:rPr lang="en-US" sz="2800" dirty="0" smtClean="0">
                <a:cs typeface="ＭＳ Ｐゴシック" charset="0"/>
              </a:rPr>
              <a:t>Influenza </a:t>
            </a:r>
            <a:r>
              <a:rPr lang="en-US" sz="2800" dirty="0">
                <a:cs typeface="ＭＳ Ｐゴシック" charset="0"/>
              </a:rPr>
              <a:t>vaccination </a:t>
            </a:r>
            <a:r>
              <a:rPr lang="en-US" sz="2800" dirty="0" smtClean="0">
                <a:cs typeface="ＭＳ Ｐゴシック" charset="0"/>
              </a:rPr>
              <a:t>reduces severity of symptoms in </a:t>
            </a:r>
            <a:r>
              <a:rPr lang="en-US" sz="2800" dirty="0">
                <a:cs typeface="ＭＳ Ｐゴシック" charset="0"/>
              </a:rPr>
              <a:t>older adults who get influenza </a:t>
            </a:r>
            <a:r>
              <a:rPr lang="en-US" sz="2800" dirty="0" smtClean="0">
                <a:cs typeface="ＭＳ Ｐゴシック" charset="0"/>
              </a:rPr>
              <a:t>even if vaccinated</a:t>
            </a:r>
          </a:p>
          <a:p>
            <a:r>
              <a:rPr lang="en-US" sz="2800" dirty="0" smtClean="0">
                <a:cs typeface="ＭＳ Ｐゴシック" charset="0"/>
              </a:rPr>
              <a:t>Influenza </a:t>
            </a:r>
            <a:r>
              <a:rPr lang="en-US" sz="2800" dirty="0">
                <a:cs typeface="ＭＳ Ｐゴシック" charset="0"/>
              </a:rPr>
              <a:t>vaccination is recommended </a:t>
            </a:r>
            <a:r>
              <a:rPr lang="en-US" sz="2800" dirty="0" smtClean="0">
                <a:cs typeface="ＭＳ Ｐゴシック" charset="0"/>
              </a:rPr>
              <a:t>(not </a:t>
            </a:r>
            <a:r>
              <a:rPr lang="en-US" sz="2800" dirty="0">
                <a:cs typeface="ＭＳ Ｐゴシック" charset="0"/>
              </a:rPr>
              <a:t>funded) for those who are in close contact with older people </a:t>
            </a:r>
            <a:endParaRPr lang="en-NZ" sz="2800" dirty="0"/>
          </a:p>
        </p:txBody>
      </p:sp>
      <p:sp>
        <p:nvSpPr>
          <p:cNvPr id="3" name="Title 2"/>
          <p:cNvSpPr>
            <a:spLocks noGrp="1"/>
          </p:cNvSpPr>
          <p:nvPr>
            <p:ph type="title"/>
          </p:nvPr>
        </p:nvSpPr>
        <p:spPr>
          <a:xfrm>
            <a:off x="835377" y="145545"/>
            <a:ext cx="7252709" cy="1143000"/>
          </a:xfrm>
        </p:spPr>
        <p:txBody>
          <a:bodyPr/>
          <a:lstStyle/>
          <a:p>
            <a:r>
              <a:rPr lang="en-NZ" sz="4000" dirty="0" smtClean="0"/>
              <a:t>Influenza &amp; older people</a:t>
            </a:r>
            <a:endParaRPr lang="en-NZ" sz="4000" dirty="0"/>
          </a:p>
        </p:txBody>
      </p:sp>
      <p:pic>
        <p:nvPicPr>
          <p:cNvPr id="4" name="Picture 3"/>
          <p:cNvPicPr>
            <a:picLocks noChangeAspect="1"/>
          </p:cNvPicPr>
          <p:nvPr/>
        </p:nvPicPr>
        <p:blipFill>
          <a:blip r:embed="rId4"/>
          <a:stretch>
            <a:fillRect/>
          </a:stretch>
        </p:blipFill>
        <p:spPr>
          <a:xfrm>
            <a:off x="6778705" y="5900845"/>
            <a:ext cx="1072989" cy="957155"/>
          </a:xfrm>
          <a:prstGeom prst="rect">
            <a:avLst/>
          </a:prstGeom>
        </p:spPr>
      </p:pic>
    </p:spTree>
    <p:custDataLst>
      <p:tags r:id="rId1"/>
    </p:custDataLst>
    <p:extLst>
      <p:ext uri="{BB962C8B-B14F-4D97-AF65-F5344CB8AC3E}">
        <p14:creationId xmlns:p14="http://schemas.microsoft.com/office/powerpoint/2010/main" val="166933443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67544" y="500555"/>
            <a:ext cx="6653692" cy="1160975"/>
          </a:xfrm>
        </p:spPr>
        <p:txBody>
          <a:bodyPr/>
          <a:lstStyle/>
          <a:p>
            <a:pPr algn="l"/>
            <a:r>
              <a:rPr lang="en-NZ" b="1" dirty="0" smtClean="0"/>
              <a:t>Protect pregnant women and their babies</a:t>
            </a:r>
            <a:endParaRPr lang="en-NZ" b="1" dirty="0"/>
          </a:p>
        </p:txBody>
      </p:sp>
      <p:sp>
        <p:nvSpPr>
          <p:cNvPr id="4" name="Content Placeholder 3"/>
          <p:cNvSpPr>
            <a:spLocks noGrp="1"/>
          </p:cNvSpPr>
          <p:nvPr>
            <p:ph idx="1"/>
          </p:nvPr>
        </p:nvSpPr>
        <p:spPr>
          <a:xfrm>
            <a:off x="108728" y="1683011"/>
            <a:ext cx="8927767" cy="4798266"/>
          </a:xfrm>
        </p:spPr>
        <p:txBody>
          <a:bodyPr/>
          <a:lstStyle/>
          <a:p>
            <a:pPr algn="ctr">
              <a:buNone/>
            </a:pPr>
            <a:endParaRPr lang="en-NZ" sz="3200" dirty="0" smtClean="0">
              <a:solidFill>
                <a:srgbClr val="FF0000"/>
              </a:solidFill>
            </a:endParaRPr>
          </a:p>
          <a:p>
            <a:pPr>
              <a:buNone/>
            </a:pPr>
            <a:r>
              <a:rPr lang="en-NZ" sz="4000" dirty="0" smtClean="0"/>
              <a:t>   WHO recommends influenza vaccination for </a:t>
            </a:r>
            <a:r>
              <a:rPr lang="en-NZ" sz="4000" dirty="0" smtClean="0">
                <a:solidFill>
                  <a:srgbClr val="0070C0"/>
                </a:solidFill>
              </a:rPr>
              <a:t>pregnant women </a:t>
            </a:r>
            <a:r>
              <a:rPr lang="en-NZ" sz="4000" dirty="0" smtClean="0"/>
              <a:t>at </a:t>
            </a:r>
            <a:r>
              <a:rPr lang="en-NZ" sz="4000" b="1" dirty="0" smtClean="0"/>
              <a:t>ANY</a:t>
            </a:r>
            <a:r>
              <a:rPr lang="en-NZ" sz="4000" dirty="0" smtClean="0"/>
              <a:t> stage of her pregnancy</a:t>
            </a:r>
            <a:r>
              <a:rPr lang="en-NZ" sz="4000" i="1" dirty="0" smtClean="0"/>
              <a:t> </a:t>
            </a:r>
            <a:r>
              <a:rPr lang="en-NZ" sz="4000" dirty="0" smtClean="0"/>
              <a:t>and that they be given the </a:t>
            </a:r>
            <a:r>
              <a:rPr lang="en-NZ" sz="4000" dirty="0" smtClean="0">
                <a:solidFill>
                  <a:srgbClr val="0070C0"/>
                </a:solidFill>
              </a:rPr>
              <a:t>highest priority.</a:t>
            </a:r>
          </a:p>
          <a:p>
            <a:pPr algn="ctr">
              <a:buNone/>
            </a:pPr>
            <a:endParaRPr lang="en-NZ" sz="3600" dirty="0" smtClean="0">
              <a:solidFill>
                <a:srgbClr val="FF0000"/>
              </a:solidFill>
            </a:endParaRPr>
          </a:p>
          <a:p>
            <a:pPr algn="ctr">
              <a:buNone/>
            </a:pPr>
            <a:endParaRPr lang="en-NZ" dirty="0" smtClean="0">
              <a:solidFill>
                <a:srgbClr val="FF0000"/>
              </a:solidFill>
            </a:endParaRPr>
          </a:p>
        </p:txBody>
      </p:sp>
      <p:sp>
        <p:nvSpPr>
          <p:cNvPr id="2" name="Slide Number Placeholder 1"/>
          <p:cNvSpPr>
            <a:spLocks noGrp="1"/>
          </p:cNvSpPr>
          <p:nvPr>
            <p:ph type="sldNum" sz="quarter" idx="4294967295"/>
          </p:nvPr>
        </p:nvSpPr>
        <p:spPr>
          <a:xfrm>
            <a:off x="7215188" y="6492238"/>
            <a:ext cx="1821308" cy="369082"/>
          </a:xfrm>
          <a:prstGeom prst="rect">
            <a:avLst/>
          </a:prstGeom>
        </p:spPr>
        <p:txBody>
          <a:bodyPr/>
          <a:lstStyle/>
          <a:p>
            <a:pPr algn="r">
              <a:defRPr/>
            </a:pPr>
            <a:fld id="{6645BB54-9E04-4E5E-B47A-00F2FA8B033A}" type="slidenum">
              <a:rPr lang="en-US" smtClean="0">
                <a:solidFill>
                  <a:schemeClr val="bg1">
                    <a:lumMod val="50000"/>
                  </a:schemeClr>
                </a:solidFill>
              </a:rPr>
              <a:pPr algn="r">
                <a:defRPr/>
              </a:pPr>
              <a:t>28</a:t>
            </a:fld>
            <a:endParaRPr lang="en-US" dirty="0">
              <a:solidFill>
                <a:schemeClr val="bg1">
                  <a:lumMod val="50000"/>
                </a:schemeClr>
              </a:solidFill>
            </a:endParaRPr>
          </a:p>
        </p:txBody>
      </p:sp>
      <p:sp>
        <p:nvSpPr>
          <p:cNvPr id="5" name="TextBox 4"/>
          <p:cNvSpPr txBox="1"/>
          <p:nvPr/>
        </p:nvSpPr>
        <p:spPr>
          <a:xfrm>
            <a:off x="6755055" y="5882485"/>
            <a:ext cx="1069432" cy="957354"/>
          </a:xfrm>
          <a:prstGeom prst="rect">
            <a:avLst/>
          </a:prstGeom>
          <a:solidFill>
            <a:schemeClr val="bg1"/>
          </a:solidFill>
        </p:spPr>
        <p:txBody>
          <a:bodyPr wrap="square" rtlCol="0">
            <a:spAutoFit/>
          </a:bodyPr>
          <a:lstStyle/>
          <a:p>
            <a:endParaRPr lang="en-NZ" dirty="0"/>
          </a:p>
        </p:txBody>
      </p:sp>
    </p:spTree>
    <p:custDataLst>
      <p:tags r:id="rId1"/>
    </p:custDataLst>
    <p:extLst>
      <p:ext uri="{BB962C8B-B14F-4D97-AF65-F5344CB8AC3E}">
        <p14:creationId xmlns:p14="http://schemas.microsoft.com/office/powerpoint/2010/main" val="9831236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2651" y="1704623"/>
            <a:ext cx="8711429" cy="4358484"/>
          </a:xfrm>
        </p:spPr>
        <p:txBody>
          <a:bodyPr/>
          <a:lstStyle/>
          <a:p>
            <a:pPr lvl="0"/>
            <a:r>
              <a:rPr lang="en-US" sz="2800" dirty="0" smtClean="0"/>
              <a:t>The </a:t>
            </a:r>
            <a:r>
              <a:rPr lang="en-US" sz="2800" dirty="0"/>
              <a:t>risk of influenza </a:t>
            </a:r>
            <a:r>
              <a:rPr lang="en-US" sz="2800" dirty="0" smtClean="0"/>
              <a:t>and complications for </a:t>
            </a:r>
            <a:r>
              <a:rPr lang="en-US" sz="2800" dirty="0"/>
              <a:t>the pregnant woman, her growing baby and her vulnerable newborn.</a:t>
            </a:r>
            <a:endParaRPr lang="en-NZ" sz="2800" dirty="0"/>
          </a:p>
          <a:p>
            <a:r>
              <a:rPr lang="en-US" sz="2800" dirty="0" smtClean="0"/>
              <a:t>The vaccine is effective in </a:t>
            </a:r>
            <a:r>
              <a:rPr lang="en-US" sz="2800" dirty="0"/>
              <a:t>reducing the influenza risk for the woman and her baby, both during pregnancy and after birth.</a:t>
            </a:r>
            <a:endParaRPr lang="en-NZ" sz="2800" dirty="0"/>
          </a:p>
          <a:p>
            <a:r>
              <a:rPr lang="en-US" sz="2800" dirty="0" smtClean="0"/>
              <a:t>The vaccine has an excellent </a:t>
            </a:r>
            <a:r>
              <a:rPr lang="en-US" sz="2800" dirty="0"/>
              <a:t>safety record </a:t>
            </a:r>
            <a:r>
              <a:rPr lang="en-US" sz="2800" dirty="0" smtClean="0"/>
              <a:t>during pregnancy </a:t>
            </a:r>
          </a:p>
          <a:p>
            <a:r>
              <a:rPr lang="en-US" sz="2800" b="1" dirty="0" smtClean="0"/>
              <a:t>Make </a:t>
            </a:r>
            <a:r>
              <a:rPr lang="en-US" sz="2800" b="1" dirty="0"/>
              <a:t>a </a:t>
            </a:r>
            <a:r>
              <a:rPr lang="en-US" sz="2800" b="1" dirty="0">
                <a:solidFill>
                  <a:srgbClr val="0070C0"/>
                </a:solidFill>
              </a:rPr>
              <a:t>clear recommendation </a:t>
            </a:r>
            <a:r>
              <a:rPr lang="en-US" sz="2800" b="1" dirty="0"/>
              <a:t>for the woman to receive an influenza vaccination during pregnancy.</a:t>
            </a:r>
            <a:endParaRPr lang="en-NZ" sz="2800" dirty="0"/>
          </a:p>
          <a:p>
            <a:pPr marL="0" indent="0">
              <a:buNone/>
            </a:pPr>
            <a:endParaRPr lang="en-US" sz="2600" dirty="0" smtClean="0"/>
          </a:p>
          <a:p>
            <a:pPr marL="0" indent="0">
              <a:buNone/>
            </a:pPr>
            <a:endParaRPr lang="en-US" sz="2600" dirty="0"/>
          </a:p>
        </p:txBody>
      </p:sp>
      <p:sp>
        <p:nvSpPr>
          <p:cNvPr id="3" name="Title 2"/>
          <p:cNvSpPr>
            <a:spLocks noGrp="1"/>
          </p:cNvSpPr>
          <p:nvPr>
            <p:ph type="title"/>
          </p:nvPr>
        </p:nvSpPr>
        <p:spPr>
          <a:xfrm>
            <a:off x="212651" y="274638"/>
            <a:ext cx="8711429" cy="1143000"/>
          </a:xfrm>
        </p:spPr>
        <p:txBody>
          <a:bodyPr/>
          <a:lstStyle/>
          <a:p>
            <a:r>
              <a:rPr lang="en-NZ" dirty="0" smtClean="0"/>
              <a:t>Discuss and recommend to  p</a:t>
            </a:r>
            <a:r>
              <a:rPr lang="en-NZ" b="1" dirty="0" smtClean="0"/>
              <a:t>regnant </a:t>
            </a:r>
            <a:r>
              <a:rPr lang="en-NZ" dirty="0" smtClean="0"/>
              <a:t>w</a:t>
            </a:r>
            <a:r>
              <a:rPr lang="en-NZ" b="1" dirty="0" smtClean="0"/>
              <a:t>omen and </a:t>
            </a:r>
            <a:r>
              <a:rPr lang="en-US" dirty="0" smtClean="0"/>
              <a:t>their </a:t>
            </a:r>
            <a:r>
              <a:rPr lang="en-NZ" dirty="0" err="1" smtClean="0"/>
              <a:t>whānau</a:t>
            </a:r>
            <a:endParaRPr lang="en-NZ" b="1" dirty="0"/>
          </a:p>
        </p:txBody>
      </p:sp>
      <p:sp>
        <p:nvSpPr>
          <p:cNvPr id="4" name="TextBox 3"/>
          <p:cNvSpPr txBox="1"/>
          <p:nvPr/>
        </p:nvSpPr>
        <p:spPr>
          <a:xfrm>
            <a:off x="6755055" y="5882485"/>
            <a:ext cx="1069432" cy="957354"/>
          </a:xfrm>
          <a:prstGeom prst="rect">
            <a:avLst/>
          </a:prstGeom>
          <a:solidFill>
            <a:schemeClr val="bg1"/>
          </a:solidFill>
        </p:spPr>
        <p:txBody>
          <a:bodyPr wrap="square" rtlCol="0">
            <a:spAutoFit/>
          </a:bodyPr>
          <a:lstStyle/>
          <a:p>
            <a:endParaRPr lang="en-NZ" dirty="0"/>
          </a:p>
        </p:txBody>
      </p:sp>
    </p:spTree>
    <p:custDataLst>
      <p:tags r:id="rId1"/>
    </p:custDataLst>
    <p:extLst>
      <p:ext uri="{BB962C8B-B14F-4D97-AF65-F5344CB8AC3E}">
        <p14:creationId xmlns:p14="http://schemas.microsoft.com/office/powerpoint/2010/main" val="38678911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6446" y="199269"/>
            <a:ext cx="7857461" cy="1143000"/>
          </a:xfrm>
        </p:spPr>
        <p:txBody>
          <a:bodyPr/>
          <a:lstStyle/>
          <a:p>
            <a:r>
              <a:rPr lang="en-NZ" dirty="0"/>
              <a:t>Two funded influenza vaccines </a:t>
            </a:r>
          </a:p>
        </p:txBody>
      </p:sp>
      <p:sp>
        <p:nvSpPr>
          <p:cNvPr id="5" name="Content Placeholder 4"/>
          <p:cNvSpPr>
            <a:spLocks noGrp="1"/>
          </p:cNvSpPr>
          <p:nvPr>
            <p:ph sz="half" idx="1"/>
          </p:nvPr>
        </p:nvSpPr>
        <p:spPr>
          <a:xfrm>
            <a:off x="457199" y="1385417"/>
            <a:ext cx="4038600" cy="2856973"/>
          </a:xfrm>
        </p:spPr>
        <p:txBody>
          <a:bodyPr/>
          <a:lstStyle/>
          <a:p>
            <a:r>
              <a:rPr lang="en-NZ" sz="2400" b="1" dirty="0"/>
              <a:t>INFLUVAC® TETRA  from Mylan</a:t>
            </a:r>
          </a:p>
          <a:p>
            <a:pPr lvl="1" indent="-342900"/>
            <a:r>
              <a:rPr lang="en-US" dirty="0"/>
              <a:t>Adults and children aged 3 years or older</a:t>
            </a:r>
          </a:p>
          <a:p>
            <a:pPr lvl="1" indent="-342900"/>
            <a:r>
              <a:rPr lang="en-US" dirty="0"/>
              <a:t>Expected to be available in early April 2018</a:t>
            </a:r>
          </a:p>
          <a:p>
            <a:endParaRPr lang="en-NZ" dirty="0"/>
          </a:p>
        </p:txBody>
      </p:sp>
      <p:sp>
        <p:nvSpPr>
          <p:cNvPr id="6" name="Content Placeholder 5"/>
          <p:cNvSpPr>
            <a:spLocks noGrp="1"/>
          </p:cNvSpPr>
          <p:nvPr>
            <p:ph sz="half" idx="2"/>
          </p:nvPr>
        </p:nvSpPr>
        <p:spPr>
          <a:xfrm>
            <a:off x="4648200" y="1417315"/>
            <a:ext cx="4038600" cy="3075663"/>
          </a:xfrm>
        </p:spPr>
        <p:txBody>
          <a:bodyPr/>
          <a:lstStyle/>
          <a:p>
            <a:r>
              <a:rPr lang="en-NZ" sz="2400" b="1" dirty="0"/>
              <a:t>FLUARIX® TETRA  from GlaxoSmithKline</a:t>
            </a:r>
            <a:r>
              <a:rPr lang="en-US" sz="2400" b="1" dirty="0"/>
              <a:t> </a:t>
            </a:r>
            <a:endParaRPr lang="en-US" sz="2400" dirty="0"/>
          </a:p>
          <a:p>
            <a:pPr lvl="1" indent="-342900"/>
            <a:r>
              <a:rPr lang="en-US" dirty="0"/>
              <a:t>children aged under 3 years, i.e. 6–35 months. </a:t>
            </a:r>
          </a:p>
          <a:p>
            <a:pPr lvl="1" indent="-342900"/>
            <a:r>
              <a:rPr lang="en-US" dirty="0"/>
              <a:t>Expected to be available in mid-April </a:t>
            </a:r>
            <a:r>
              <a:rPr lang="en-US" dirty="0" smtClean="0"/>
              <a:t>2018</a:t>
            </a:r>
            <a:endParaRPr lang="en-US" dirty="0"/>
          </a:p>
          <a:p>
            <a:pPr lvl="1" indent="-342900"/>
            <a:r>
              <a:rPr lang="en-US" dirty="0" smtClean="0"/>
              <a:t>Supply will be limited</a:t>
            </a:r>
            <a:endParaRPr lang="en-US" dirty="0"/>
          </a:p>
          <a:p>
            <a:endParaRPr lang="en-NZ" dirty="0"/>
          </a:p>
        </p:txBody>
      </p:sp>
      <p:sp>
        <p:nvSpPr>
          <p:cNvPr id="8" name="TextBox 7"/>
          <p:cNvSpPr txBox="1"/>
          <p:nvPr/>
        </p:nvSpPr>
        <p:spPr>
          <a:xfrm>
            <a:off x="457199" y="4394226"/>
            <a:ext cx="8229601" cy="1323439"/>
          </a:xfrm>
          <a:prstGeom prst="rect">
            <a:avLst/>
          </a:prstGeom>
          <a:noFill/>
        </p:spPr>
        <p:txBody>
          <a:bodyPr wrap="square" rtlCol="0">
            <a:spAutoFit/>
          </a:bodyPr>
          <a:lstStyle/>
          <a:p>
            <a:pPr algn="ctr"/>
            <a:r>
              <a:rPr lang="en-US" sz="2800" b="1" dirty="0"/>
              <a:t>Both funded vaccines </a:t>
            </a:r>
            <a:r>
              <a:rPr lang="en-US" sz="2800" b="1" dirty="0" smtClean="0"/>
              <a:t>available </a:t>
            </a:r>
            <a:r>
              <a:rPr lang="en-US" sz="2800" b="1" dirty="0"/>
              <a:t>until </a:t>
            </a:r>
            <a:r>
              <a:rPr lang="en-NZ" sz="2800" b="1" dirty="0"/>
              <a:t>31 December</a:t>
            </a:r>
          </a:p>
          <a:p>
            <a:pPr marL="0" indent="0" algn="ctr">
              <a:buNone/>
            </a:pPr>
            <a:r>
              <a:rPr lang="en-NZ" sz="2800" b="1" dirty="0">
                <a:solidFill>
                  <a:srgbClr val="FF0000"/>
                </a:solidFill>
              </a:rPr>
              <a:t>	</a:t>
            </a:r>
            <a:r>
              <a:rPr lang="en-NZ" sz="2400" dirty="0"/>
              <a:t>- particularly important for pregnant women</a:t>
            </a:r>
          </a:p>
          <a:p>
            <a:pPr algn="ctr"/>
            <a:r>
              <a:rPr lang="en-US" sz="2400" dirty="0"/>
              <a:t>Key </a:t>
            </a:r>
            <a:r>
              <a:rPr lang="en-US" sz="2400" dirty="0" smtClean="0"/>
              <a:t>message: </a:t>
            </a:r>
            <a:r>
              <a:rPr lang="en-US" sz="2400" b="1" i="1" u="sng" dirty="0" smtClean="0"/>
              <a:t>get </a:t>
            </a:r>
            <a:r>
              <a:rPr lang="en-US" sz="2400" b="1" i="1" u="sng" dirty="0"/>
              <a:t>vaccinated before winter</a:t>
            </a:r>
            <a:r>
              <a:rPr lang="en-US" sz="2400" b="1" dirty="0"/>
              <a:t>. </a:t>
            </a:r>
          </a:p>
        </p:txBody>
      </p:sp>
    </p:spTree>
    <p:custDataLst>
      <p:tags r:id="rId1"/>
    </p:custDataLst>
    <p:extLst>
      <p:ext uri="{BB962C8B-B14F-4D97-AF65-F5344CB8AC3E}">
        <p14:creationId xmlns:p14="http://schemas.microsoft.com/office/powerpoint/2010/main" val="29053252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199" y="1863415"/>
            <a:ext cx="8308848" cy="4248150"/>
          </a:xfrm>
        </p:spPr>
        <p:txBody>
          <a:bodyPr/>
          <a:lstStyle/>
          <a:p>
            <a:r>
              <a:rPr lang="en-NZ" sz="2800" dirty="0" smtClean="0"/>
              <a:t>Physiological changes</a:t>
            </a:r>
          </a:p>
          <a:p>
            <a:pPr lvl="1"/>
            <a:r>
              <a:rPr lang="en-NZ" altLang="en-US" sz="2400" dirty="0" smtClean="0"/>
              <a:t>Decreased lung capacity</a:t>
            </a:r>
          </a:p>
          <a:p>
            <a:pPr lvl="1"/>
            <a:r>
              <a:rPr lang="en-NZ" altLang="en-US" sz="2400" dirty="0" smtClean="0"/>
              <a:t>Increased cardiac output</a:t>
            </a:r>
          </a:p>
          <a:p>
            <a:pPr lvl="1"/>
            <a:r>
              <a:rPr lang="en-NZ" altLang="en-US" sz="2400" dirty="0" smtClean="0"/>
              <a:t>Altered cell-mediated immunity</a:t>
            </a:r>
            <a:endParaRPr lang="en-NZ" sz="2400" dirty="0" smtClean="0"/>
          </a:p>
          <a:p>
            <a:r>
              <a:rPr lang="en-NZ" sz="2800" dirty="0" smtClean="0"/>
              <a:t>An influenza infection can have serious  consequences including premature birth, miscarriage/stillbirth, low birth weight and perinatal death</a:t>
            </a:r>
            <a:endParaRPr lang="en-NZ" sz="2800" dirty="0"/>
          </a:p>
        </p:txBody>
      </p:sp>
      <p:sp>
        <p:nvSpPr>
          <p:cNvPr id="2" name="Title 1"/>
          <p:cNvSpPr>
            <a:spLocks noGrp="1"/>
          </p:cNvSpPr>
          <p:nvPr>
            <p:ph type="title"/>
          </p:nvPr>
        </p:nvSpPr>
        <p:spPr>
          <a:xfrm>
            <a:off x="371174" y="425098"/>
            <a:ext cx="7453313" cy="1143000"/>
          </a:xfrm>
        </p:spPr>
        <p:txBody>
          <a:bodyPr/>
          <a:lstStyle/>
          <a:p>
            <a:r>
              <a:rPr lang="en-NZ" dirty="0" smtClean="0"/>
              <a:t>Risks for pregnant women and babies</a:t>
            </a:r>
            <a:endParaRPr lang="en-NZ" dirty="0">
              <a:solidFill>
                <a:srgbClr val="FF0000"/>
              </a:solidFill>
            </a:endParaRPr>
          </a:p>
        </p:txBody>
      </p:sp>
      <p:sp>
        <p:nvSpPr>
          <p:cNvPr id="4" name="Slide Number Placeholder 3"/>
          <p:cNvSpPr>
            <a:spLocks noGrp="1"/>
          </p:cNvSpPr>
          <p:nvPr>
            <p:ph type="sldNum" sz="quarter" idx="4294967295"/>
          </p:nvPr>
        </p:nvSpPr>
        <p:spPr>
          <a:xfrm>
            <a:off x="7323138" y="6516688"/>
            <a:ext cx="1820862" cy="369887"/>
          </a:xfrm>
          <a:prstGeom prst="rect">
            <a:avLst/>
          </a:prstGeom>
        </p:spPr>
        <p:txBody>
          <a:bodyPr/>
          <a:lstStyle/>
          <a:p>
            <a:pPr algn="r">
              <a:defRPr/>
            </a:pPr>
            <a:fld id="{A78503A7-2DE5-40C4-9D7E-2063D0980571}" type="slidenum">
              <a:rPr lang="en-US" smtClean="0">
                <a:solidFill>
                  <a:schemeClr val="bg1">
                    <a:lumMod val="50000"/>
                  </a:schemeClr>
                </a:solidFill>
              </a:rPr>
              <a:pPr algn="r">
                <a:defRPr/>
              </a:pPr>
              <a:t>30</a:t>
            </a:fld>
            <a:endParaRPr lang="en-US" dirty="0">
              <a:solidFill>
                <a:schemeClr val="bg1">
                  <a:lumMod val="50000"/>
                </a:schemeClr>
              </a:solidFill>
            </a:endParaRP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81461" y="1362396"/>
            <a:ext cx="1584586" cy="2648645"/>
          </a:xfrm>
          <a:prstGeom prst="rect">
            <a:avLst/>
          </a:prstGeom>
          <a:ln>
            <a:noFill/>
          </a:ln>
          <a:effectLst>
            <a:outerShdw blurRad="190500" algn="tl" rotWithShape="0">
              <a:srgbClr val="000000">
                <a:alpha val="70000"/>
              </a:srgbClr>
            </a:outerShdw>
          </a:effectLst>
        </p:spPr>
      </p:pic>
      <p:sp>
        <p:nvSpPr>
          <p:cNvPr id="7" name="TextBox 6"/>
          <p:cNvSpPr txBox="1"/>
          <p:nvPr/>
        </p:nvSpPr>
        <p:spPr>
          <a:xfrm>
            <a:off x="6755055" y="5882485"/>
            <a:ext cx="1069432" cy="957354"/>
          </a:xfrm>
          <a:prstGeom prst="rect">
            <a:avLst/>
          </a:prstGeom>
          <a:solidFill>
            <a:schemeClr val="bg1"/>
          </a:solidFill>
        </p:spPr>
        <p:txBody>
          <a:bodyPr wrap="square" rtlCol="0">
            <a:spAutoFit/>
          </a:bodyPr>
          <a:lstStyle/>
          <a:p>
            <a:endParaRPr lang="en-NZ" dirty="0"/>
          </a:p>
        </p:txBody>
      </p:sp>
    </p:spTree>
    <p:custDataLst>
      <p:tags r:id="rId1"/>
    </p:custDataLst>
    <p:extLst>
      <p:ext uri="{BB962C8B-B14F-4D97-AF65-F5344CB8AC3E}">
        <p14:creationId xmlns:p14="http://schemas.microsoft.com/office/powerpoint/2010/main" val="424036996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199" y="1470316"/>
            <a:ext cx="8382000" cy="4248150"/>
          </a:xfrm>
        </p:spPr>
        <p:txBody>
          <a:bodyPr/>
          <a:lstStyle/>
          <a:p>
            <a:r>
              <a:rPr lang="en-NZ" altLang="en-US" sz="2800" b="1" dirty="0" smtClean="0">
                <a:solidFill>
                  <a:srgbClr val="0070C0"/>
                </a:solidFill>
              </a:rPr>
              <a:t>Trans-placental transfer of influenza-specific antibodies </a:t>
            </a:r>
            <a:r>
              <a:rPr lang="en-NZ" altLang="en-US" sz="2800" dirty="0" smtClean="0"/>
              <a:t>with a half-life in the new-born of around 43-53 days</a:t>
            </a:r>
          </a:p>
          <a:p>
            <a:r>
              <a:rPr lang="en-NZ" altLang="en-US" sz="2800" dirty="0" smtClean="0"/>
              <a:t>Influenza vaccine has been used in pregnant women since the 1960s with considerable safety data</a:t>
            </a:r>
          </a:p>
          <a:p>
            <a:r>
              <a:rPr lang="en-NZ" altLang="en-US" sz="2800" b="1" dirty="0" smtClean="0">
                <a:solidFill>
                  <a:srgbClr val="0070C0"/>
                </a:solidFill>
              </a:rPr>
              <a:t>Influenza vaccination in early pregnancy</a:t>
            </a:r>
            <a:r>
              <a:rPr lang="en-NZ" altLang="en-US" sz="2800" dirty="0" smtClean="0">
                <a:solidFill>
                  <a:srgbClr val="FF0000"/>
                </a:solidFill>
              </a:rPr>
              <a:t> </a:t>
            </a:r>
            <a:r>
              <a:rPr lang="en-NZ" altLang="en-US" sz="2800" dirty="0" smtClean="0"/>
              <a:t>is safe no increase in major malformations</a:t>
            </a:r>
          </a:p>
          <a:p>
            <a:r>
              <a:rPr lang="en-NZ" altLang="en-US" sz="2800" dirty="0" smtClean="0"/>
              <a:t>Vaccination is associated with a decrease in overall stillbirth rate</a:t>
            </a:r>
          </a:p>
          <a:p>
            <a:endParaRPr lang="en-NZ" sz="2800" dirty="0"/>
          </a:p>
        </p:txBody>
      </p:sp>
      <p:sp>
        <p:nvSpPr>
          <p:cNvPr id="2" name="Title 1"/>
          <p:cNvSpPr>
            <a:spLocks noGrp="1"/>
          </p:cNvSpPr>
          <p:nvPr>
            <p:ph type="title"/>
          </p:nvPr>
        </p:nvSpPr>
        <p:spPr>
          <a:xfrm>
            <a:off x="457199" y="145544"/>
            <a:ext cx="7453313" cy="1454655"/>
          </a:xfrm>
        </p:spPr>
        <p:txBody>
          <a:bodyPr/>
          <a:lstStyle/>
          <a:p>
            <a:r>
              <a:rPr lang="en-NZ" dirty="0" smtClean="0"/>
              <a:t>Vaccination during pregnancy</a:t>
            </a:r>
            <a:endParaRPr lang="en-NZ" dirty="0">
              <a:solidFill>
                <a:srgbClr val="FF0000"/>
              </a:solidFill>
            </a:endParaRPr>
          </a:p>
        </p:txBody>
      </p:sp>
      <p:sp>
        <p:nvSpPr>
          <p:cNvPr id="4" name="Slide Number Placeholder 3"/>
          <p:cNvSpPr>
            <a:spLocks noGrp="1"/>
          </p:cNvSpPr>
          <p:nvPr>
            <p:ph type="sldNum" sz="quarter" idx="4294967295"/>
          </p:nvPr>
        </p:nvSpPr>
        <p:spPr>
          <a:xfrm>
            <a:off x="7323138" y="6503988"/>
            <a:ext cx="1820862" cy="368300"/>
          </a:xfrm>
          <a:prstGeom prst="rect">
            <a:avLst/>
          </a:prstGeom>
        </p:spPr>
        <p:txBody>
          <a:bodyPr/>
          <a:lstStyle/>
          <a:p>
            <a:pPr algn="r">
              <a:defRPr/>
            </a:pPr>
            <a:fld id="{A78503A7-2DE5-40C4-9D7E-2063D0980571}" type="slidenum">
              <a:rPr lang="en-US" smtClean="0">
                <a:solidFill>
                  <a:schemeClr val="bg1">
                    <a:lumMod val="50000"/>
                  </a:schemeClr>
                </a:solidFill>
              </a:rPr>
              <a:pPr algn="r">
                <a:defRPr/>
              </a:pPr>
              <a:t>31</a:t>
            </a:fld>
            <a:endParaRPr lang="en-US" dirty="0">
              <a:solidFill>
                <a:schemeClr val="bg1">
                  <a:lumMod val="50000"/>
                </a:schemeClr>
              </a:solidFill>
            </a:endParaRPr>
          </a:p>
        </p:txBody>
      </p:sp>
      <p:pic>
        <p:nvPicPr>
          <p:cNvPr id="6" name="Picture 5" descr="2 4 1.jpg"/>
          <p:cNvPicPr>
            <a:picLocks noChangeAspect="1"/>
          </p:cNvPicPr>
          <p:nvPr/>
        </p:nvPicPr>
        <p:blipFill>
          <a:blip r:embed="rId4" cstate="print"/>
          <a:stretch>
            <a:fillRect/>
          </a:stretch>
        </p:blipFill>
        <p:spPr>
          <a:xfrm>
            <a:off x="4183855" y="5317716"/>
            <a:ext cx="2183078" cy="1460678"/>
          </a:xfrm>
          <a:prstGeom prst="rect">
            <a:avLst/>
          </a:prstGeom>
          <a:ln>
            <a:noFill/>
          </a:ln>
          <a:effectLst>
            <a:outerShdw blurRad="190500" algn="tl" rotWithShape="0">
              <a:srgbClr val="000000">
                <a:alpha val="70000"/>
              </a:srgbClr>
            </a:outerShdw>
          </a:effectLst>
        </p:spPr>
      </p:pic>
      <p:sp>
        <p:nvSpPr>
          <p:cNvPr id="7" name="TextBox 6"/>
          <p:cNvSpPr txBox="1"/>
          <p:nvPr/>
        </p:nvSpPr>
        <p:spPr>
          <a:xfrm>
            <a:off x="6755055" y="5882485"/>
            <a:ext cx="1069432" cy="957354"/>
          </a:xfrm>
          <a:prstGeom prst="rect">
            <a:avLst/>
          </a:prstGeom>
          <a:solidFill>
            <a:schemeClr val="bg1"/>
          </a:solidFill>
        </p:spPr>
        <p:txBody>
          <a:bodyPr wrap="square" rtlCol="0">
            <a:spAutoFit/>
          </a:bodyPr>
          <a:lstStyle/>
          <a:p>
            <a:endParaRPr lang="en-NZ" dirty="0"/>
          </a:p>
        </p:txBody>
      </p:sp>
    </p:spTree>
    <p:custDataLst>
      <p:tags r:id="rId1"/>
    </p:custDataLst>
    <p:extLst>
      <p:ext uri="{BB962C8B-B14F-4D97-AF65-F5344CB8AC3E}">
        <p14:creationId xmlns:p14="http://schemas.microsoft.com/office/powerpoint/2010/main" val="42274790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199" y="1600195"/>
            <a:ext cx="5399707" cy="4248150"/>
          </a:xfrm>
        </p:spPr>
        <p:txBody>
          <a:bodyPr/>
          <a:lstStyle/>
          <a:p>
            <a:r>
              <a:rPr lang="en-NZ" dirty="0" smtClean="0"/>
              <a:t>The influenza vaccine can be given to a breastfeeding woman </a:t>
            </a:r>
          </a:p>
          <a:p>
            <a:r>
              <a:rPr lang="en-NZ" dirty="0" smtClean="0"/>
              <a:t>Protecting the mother can help prevent her becoming infected and transmitting influenza to her baby </a:t>
            </a:r>
          </a:p>
          <a:p>
            <a:endParaRPr lang="en-NZ" dirty="0" smtClean="0"/>
          </a:p>
        </p:txBody>
      </p:sp>
      <p:sp>
        <p:nvSpPr>
          <p:cNvPr id="2" name="Title 1"/>
          <p:cNvSpPr>
            <a:spLocks noGrp="1"/>
          </p:cNvSpPr>
          <p:nvPr>
            <p:ph type="title"/>
          </p:nvPr>
        </p:nvSpPr>
        <p:spPr>
          <a:xfrm>
            <a:off x="457199" y="643693"/>
            <a:ext cx="7453313" cy="644851"/>
          </a:xfrm>
        </p:spPr>
        <p:txBody>
          <a:bodyPr/>
          <a:lstStyle/>
          <a:p>
            <a:r>
              <a:rPr lang="en-NZ" dirty="0" smtClean="0"/>
              <a:t>Vaccination and breastfeeding</a:t>
            </a:r>
            <a:br>
              <a:rPr lang="en-NZ" dirty="0" smtClean="0"/>
            </a:br>
            <a:endParaRPr lang="en-NZ" dirty="0">
              <a:solidFill>
                <a:srgbClr val="FF0000"/>
              </a:solidFill>
            </a:endParaRPr>
          </a:p>
        </p:txBody>
      </p:sp>
      <p:sp>
        <p:nvSpPr>
          <p:cNvPr id="4" name="Slide Number Placeholder 3"/>
          <p:cNvSpPr>
            <a:spLocks noGrp="1"/>
          </p:cNvSpPr>
          <p:nvPr>
            <p:ph type="sldNum" sz="quarter" idx="4294967295"/>
          </p:nvPr>
        </p:nvSpPr>
        <p:spPr>
          <a:xfrm>
            <a:off x="7323138" y="6489700"/>
            <a:ext cx="1820862" cy="368300"/>
          </a:xfrm>
          <a:prstGeom prst="rect">
            <a:avLst/>
          </a:prstGeom>
        </p:spPr>
        <p:txBody>
          <a:bodyPr/>
          <a:lstStyle/>
          <a:p>
            <a:pPr algn="r">
              <a:defRPr/>
            </a:pPr>
            <a:fld id="{A78503A7-2DE5-40C4-9D7E-2063D0980571}" type="slidenum">
              <a:rPr lang="en-US" smtClean="0">
                <a:solidFill>
                  <a:schemeClr val="bg1">
                    <a:lumMod val="50000"/>
                  </a:schemeClr>
                </a:solidFill>
              </a:rPr>
              <a:pPr algn="r">
                <a:defRPr/>
              </a:pPr>
              <a:t>32</a:t>
            </a:fld>
            <a:endParaRPr lang="en-US" dirty="0">
              <a:solidFill>
                <a:schemeClr val="bg1">
                  <a:lumMod val="50000"/>
                </a:schemeClr>
              </a:solidFill>
            </a:endParaRPr>
          </a:p>
        </p:txBody>
      </p:sp>
      <p:pic>
        <p:nvPicPr>
          <p:cNvPr id="8" name="Picture 2"/>
          <p:cNvPicPr>
            <a:picLocks noChangeAspect="1" noChangeArrowheads="1"/>
          </p:cNvPicPr>
          <p:nvPr/>
        </p:nvPicPr>
        <p:blipFill>
          <a:blip r:embed="rId4" cstate="print"/>
          <a:srcRect/>
          <a:stretch>
            <a:fillRect/>
          </a:stretch>
        </p:blipFill>
        <p:spPr bwMode="auto">
          <a:xfrm>
            <a:off x="5620605" y="2204864"/>
            <a:ext cx="3179589" cy="2116451"/>
          </a:xfrm>
          <a:prstGeom prst="rect">
            <a:avLst/>
          </a:prstGeom>
          <a:ln>
            <a:noFill/>
          </a:ln>
          <a:effectLst>
            <a:outerShdw blurRad="190500" algn="tl" rotWithShape="0">
              <a:srgbClr val="000000">
                <a:alpha val="70000"/>
              </a:srgbClr>
            </a:outerShdw>
          </a:effectLst>
        </p:spPr>
      </p:pic>
      <p:sp>
        <p:nvSpPr>
          <p:cNvPr id="6" name="TextBox 5"/>
          <p:cNvSpPr txBox="1"/>
          <p:nvPr/>
        </p:nvSpPr>
        <p:spPr>
          <a:xfrm>
            <a:off x="6755055" y="5882485"/>
            <a:ext cx="1069432" cy="957354"/>
          </a:xfrm>
          <a:prstGeom prst="rect">
            <a:avLst/>
          </a:prstGeom>
          <a:solidFill>
            <a:schemeClr val="bg1"/>
          </a:solidFill>
        </p:spPr>
        <p:txBody>
          <a:bodyPr wrap="square" rtlCol="0">
            <a:spAutoFit/>
          </a:bodyPr>
          <a:lstStyle/>
          <a:p>
            <a:endParaRPr lang="en-NZ" dirty="0"/>
          </a:p>
        </p:txBody>
      </p:sp>
    </p:spTree>
    <p:custDataLst>
      <p:tags r:id="rId1"/>
    </p:custDataLst>
    <p:extLst>
      <p:ext uri="{BB962C8B-B14F-4D97-AF65-F5344CB8AC3E}">
        <p14:creationId xmlns:p14="http://schemas.microsoft.com/office/powerpoint/2010/main" val="414259269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772" y="217097"/>
            <a:ext cx="6203950" cy="1143000"/>
          </a:xfrm>
        </p:spPr>
        <p:txBody>
          <a:bodyPr/>
          <a:lstStyle/>
          <a:p>
            <a:pPr algn="l"/>
            <a:r>
              <a:rPr lang="en-NZ" b="1" dirty="0" smtClean="0"/>
              <a:t>Ordering and delivery</a:t>
            </a:r>
            <a:endParaRPr lang="en-NZ" b="1" dirty="0"/>
          </a:p>
        </p:txBody>
      </p:sp>
      <p:sp>
        <p:nvSpPr>
          <p:cNvPr id="3" name="Content Placeholder 2"/>
          <p:cNvSpPr>
            <a:spLocks noGrp="1"/>
          </p:cNvSpPr>
          <p:nvPr>
            <p:ph idx="1"/>
          </p:nvPr>
        </p:nvSpPr>
        <p:spPr>
          <a:xfrm>
            <a:off x="384772" y="1206501"/>
            <a:ext cx="8651724" cy="4714240"/>
          </a:xfrm>
        </p:spPr>
        <p:txBody>
          <a:bodyPr/>
          <a:lstStyle/>
          <a:p>
            <a:r>
              <a:rPr lang="en-NZ" sz="2600" dirty="0" smtClean="0"/>
              <a:t>Influenza vaccine is supplied by Healthcare Logistics (HCL)</a:t>
            </a:r>
          </a:p>
          <a:p>
            <a:r>
              <a:rPr lang="en-NZ" sz="2600" b="1" dirty="0" smtClean="0"/>
              <a:t>Online ordering is preferred </a:t>
            </a:r>
            <a:r>
              <a:rPr lang="en-NZ" sz="2600" dirty="0" smtClean="0"/>
              <a:t>at</a:t>
            </a:r>
            <a:r>
              <a:rPr lang="en-NZ" sz="2600" b="1" dirty="0" smtClean="0"/>
              <a:t> </a:t>
            </a:r>
            <a:r>
              <a:rPr lang="en-NZ" sz="2600" dirty="0" smtClean="0">
                <a:hlinkClick r:id="rId4"/>
              </a:rPr>
              <a:t>www.hcl.co.nz</a:t>
            </a:r>
            <a:r>
              <a:rPr lang="en-NZ" sz="2600" dirty="0" smtClean="0"/>
              <a:t> (registration required)</a:t>
            </a:r>
          </a:p>
          <a:p>
            <a:r>
              <a:rPr lang="en-NZ" sz="2600" dirty="0" smtClean="0"/>
              <a:t>Providers without access to internet the fax order form is at </a:t>
            </a:r>
            <a:r>
              <a:rPr lang="en-NZ" sz="2600" dirty="0" smtClean="0">
                <a:hlinkClick r:id="rId5"/>
              </a:rPr>
              <a:t>www.influenza.org.nz/resources</a:t>
            </a:r>
            <a:r>
              <a:rPr lang="en-NZ" sz="2600" dirty="0" smtClean="0"/>
              <a:t> and in flu kit page 8</a:t>
            </a:r>
          </a:p>
          <a:p>
            <a:pPr marL="400050" lvl="1" indent="0">
              <a:buNone/>
            </a:pPr>
            <a:r>
              <a:rPr lang="en-NZ" sz="2600" dirty="0" smtClean="0"/>
              <a:t>Fax to: 0508 408 358        Enquiries call: 0508 425 358</a:t>
            </a:r>
          </a:p>
          <a:p>
            <a:pPr marL="0" indent="0">
              <a:buNone/>
            </a:pPr>
            <a:r>
              <a:rPr lang="en-NZ" sz="2800" b="1" u="sng" dirty="0" smtClean="0"/>
              <a:t>Do not </a:t>
            </a:r>
            <a:r>
              <a:rPr lang="en-NZ" sz="2800" b="1" dirty="0" smtClean="0"/>
              <a:t>organise clinics until you are certain you will have sufficient vaccine available in your refrigerator to meet demand</a:t>
            </a:r>
            <a:endParaRPr lang="en-NZ" sz="2800" b="1" dirty="0"/>
          </a:p>
        </p:txBody>
      </p:sp>
      <p:sp>
        <p:nvSpPr>
          <p:cNvPr id="4" name="Slide Number Placeholder 3"/>
          <p:cNvSpPr>
            <a:spLocks noGrp="1"/>
          </p:cNvSpPr>
          <p:nvPr>
            <p:ph type="sldNum" sz="quarter" idx="4294967295"/>
          </p:nvPr>
        </p:nvSpPr>
        <p:spPr>
          <a:xfrm>
            <a:off x="7215188" y="6488918"/>
            <a:ext cx="1821308" cy="369082"/>
          </a:xfrm>
          <a:prstGeom prst="rect">
            <a:avLst/>
          </a:prstGeom>
        </p:spPr>
        <p:txBody>
          <a:bodyPr/>
          <a:lstStyle/>
          <a:p>
            <a:pPr algn="r">
              <a:defRPr/>
            </a:pPr>
            <a:fld id="{A78503A7-2DE5-40C4-9D7E-2063D0980571}" type="slidenum">
              <a:rPr lang="en-US" smtClean="0">
                <a:solidFill>
                  <a:schemeClr val="bg1">
                    <a:lumMod val="50000"/>
                  </a:schemeClr>
                </a:solidFill>
              </a:rPr>
              <a:pPr algn="r">
                <a:defRPr/>
              </a:pPr>
              <a:t>33</a:t>
            </a:fld>
            <a:endParaRPr lang="en-US" dirty="0">
              <a:solidFill>
                <a:schemeClr val="bg1">
                  <a:lumMod val="50000"/>
                </a:schemeClr>
              </a:solidFill>
            </a:endParaRPr>
          </a:p>
        </p:txBody>
      </p:sp>
      <p:sp>
        <p:nvSpPr>
          <p:cNvPr id="5" name="TextBox 4"/>
          <p:cNvSpPr txBox="1"/>
          <p:nvPr/>
        </p:nvSpPr>
        <p:spPr>
          <a:xfrm>
            <a:off x="6762044" y="5757333"/>
            <a:ext cx="1196623" cy="1008397"/>
          </a:xfrm>
          <a:prstGeom prst="rect">
            <a:avLst/>
          </a:prstGeom>
          <a:solidFill>
            <a:schemeClr val="bg1"/>
          </a:solidFill>
        </p:spPr>
        <p:txBody>
          <a:bodyPr wrap="square" rtlCol="0">
            <a:spAutoFit/>
          </a:bodyPr>
          <a:lstStyle/>
          <a:p>
            <a:endParaRPr lang="en-NZ" dirty="0"/>
          </a:p>
        </p:txBody>
      </p:sp>
    </p:spTree>
    <p:custDataLst>
      <p:tags r:id="rId1"/>
    </p:custDataLst>
    <p:extLst>
      <p:ext uri="{BB962C8B-B14F-4D97-AF65-F5344CB8AC3E}">
        <p14:creationId xmlns:p14="http://schemas.microsoft.com/office/powerpoint/2010/main" val="4425265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sz="quarter"/>
          </p:nvPr>
        </p:nvSpPr>
        <p:spPr>
          <a:xfrm>
            <a:off x="467544" y="0"/>
            <a:ext cx="8305800" cy="1340768"/>
          </a:xfrm>
        </p:spPr>
        <p:txBody>
          <a:bodyPr/>
          <a:lstStyle/>
          <a:p>
            <a:pPr algn="l"/>
            <a:r>
              <a:rPr lang="en-NZ" sz="7200" b="1" dirty="0" smtClean="0">
                <a:effectLst>
                  <a:outerShdw blurRad="38100" dist="38100" dir="2700000" algn="tl">
                    <a:srgbClr val="000000">
                      <a:alpha val="43137"/>
                    </a:srgbClr>
                  </a:outerShdw>
                </a:effectLst>
              </a:rPr>
              <a:t>Questions?</a:t>
            </a:r>
            <a:endParaRPr lang="en-NZ" sz="7200" b="1" dirty="0">
              <a:effectLst>
                <a:outerShdw blurRad="38100" dist="38100" dir="2700000" algn="tl">
                  <a:srgbClr val="000000">
                    <a:alpha val="43137"/>
                  </a:srgbClr>
                </a:outerShdw>
              </a:effectLst>
            </a:endParaRPr>
          </a:p>
        </p:txBody>
      </p:sp>
      <p:sp>
        <p:nvSpPr>
          <p:cNvPr id="4" name="Slide Number Placeholder 3"/>
          <p:cNvSpPr>
            <a:spLocks noGrp="1"/>
          </p:cNvSpPr>
          <p:nvPr>
            <p:ph type="sldNum" sz="quarter" idx="4294967295"/>
          </p:nvPr>
        </p:nvSpPr>
        <p:spPr>
          <a:xfrm>
            <a:off x="7323138" y="6497119"/>
            <a:ext cx="1820862" cy="368300"/>
          </a:xfrm>
          <a:prstGeom prst="rect">
            <a:avLst/>
          </a:prstGeom>
        </p:spPr>
        <p:txBody>
          <a:bodyPr/>
          <a:lstStyle/>
          <a:p>
            <a:pPr algn="r">
              <a:defRPr/>
            </a:pPr>
            <a:fld id="{A78503A7-2DE5-40C4-9D7E-2063D0980571}" type="slidenum">
              <a:rPr lang="en-US" smtClean="0">
                <a:solidFill>
                  <a:schemeClr val="bg1">
                    <a:lumMod val="50000"/>
                  </a:schemeClr>
                </a:solidFill>
              </a:rPr>
              <a:pPr algn="r">
                <a:defRPr/>
              </a:pPr>
              <a:t>34</a:t>
            </a:fld>
            <a:endParaRPr lang="en-US" dirty="0">
              <a:solidFill>
                <a:schemeClr val="bg1">
                  <a:lumMod val="50000"/>
                </a:schemeClr>
              </a:solidFill>
            </a:endParaRPr>
          </a:p>
        </p:txBody>
      </p:sp>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91787" y="1510035"/>
            <a:ext cx="4363655" cy="4348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6755055" y="5882485"/>
            <a:ext cx="1069432" cy="957354"/>
          </a:xfrm>
          <a:prstGeom prst="rect">
            <a:avLst/>
          </a:prstGeom>
          <a:solidFill>
            <a:schemeClr val="bg1"/>
          </a:solidFill>
        </p:spPr>
        <p:txBody>
          <a:bodyPr wrap="square" rtlCol="0">
            <a:spAutoFit/>
          </a:bodyPr>
          <a:lstStyle/>
          <a:p>
            <a:endParaRPr lang="en-NZ" dirty="0"/>
          </a:p>
        </p:txBody>
      </p:sp>
    </p:spTree>
    <p:custDataLst>
      <p:tags r:id="rId1"/>
    </p:custDataLst>
    <p:extLst>
      <p:ext uri="{BB962C8B-B14F-4D97-AF65-F5344CB8AC3E}">
        <p14:creationId xmlns:p14="http://schemas.microsoft.com/office/powerpoint/2010/main" val="335972452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755055" y="5882485"/>
            <a:ext cx="1069432" cy="957354"/>
          </a:xfrm>
          <a:prstGeom prst="rect">
            <a:avLst/>
          </a:prstGeom>
          <a:solidFill>
            <a:schemeClr val="bg1"/>
          </a:solidFill>
        </p:spPr>
        <p:txBody>
          <a:bodyPr wrap="square" rtlCol="0">
            <a:spAutoFit/>
          </a:bodyPr>
          <a:lstStyle/>
          <a:p>
            <a:endParaRPr lang="en-NZ" dirty="0"/>
          </a:p>
        </p:txBody>
      </p:sp>
      <p:sp>
        <p:nvSpPr>
          <p:cNvPr id="3" name="Content Placeholder 2"/>
          <p:cNvSpPr>
            <a:spLocks noGrp="1"/>
          </p:cNvSpPr>
          <p:nvPr>
            <p:ph idx="1"/>
          </p:nvPr>
        </p:nvSpPr>
        <p:spPr>
          <a:xfrm>
            <a:off x="457200" y="1288545"/>
            <a:ext cx="7453313" cy="4248150"/>
          </a:xfrm>
        </p:spPr>
        <p:txBody>
          <a:bodyPr/>
          <a:lstStyle/>
          <a:p>
            <a:r>
              <a:rPr lang="en-NZ" sz="2400" dirty="0" smtClean="0"/>
              <a:t>$9.00 (excluding GST)</a:t>
            </a:r>
          </a:p>
          <a:p>
            <a:r>
              <a:rPr lang="en-NZ" sz="2400" dirty="0" smtClean="0"/>
              <a:t>Eligible and funded patients free</a:t>
            </a:r>
          </a:p>
          <a:p>
            <a:r>
              <a:rPr lang="en-NZ" sz="2400" dirty="0" smtClean="0"/>
              <a:t>Minimum ordering requirements:</a:t>
            </a:r>
            <a:endParaRPr lang="en-NZ" dirty="0"/>
          </a:p>
        </p:txBody>
      </p:sp>
      <p:sp>
        <p:nvSpPr>
          <p:cNvPr id="2" name="Title 1"/>
          <p:cNvSpPr>
            <a:spLocks noGrp="1"/>
          </p:cNvSpPr>
          <p:nvPr>
            <p:ph type="title"/>
          </p:nvPr>
        </p:nvSpPr>
        <p:spPr>
          <a:xfrm>
            <a:off x="371174" y="145545"/>
            <a:ext cx="7453313" cy="1143000"/>
          </a:xfrm>
        </p:spPr>
        <p:txBody>
          <a:bodyPr/>
          <a:lstStyle/>
          <a:p>
            <a:r>
              <a:rPr lang="en-NZ" dirty="0" smtClean="0"/>
              <a:t>Cost</a:t>
            </a:r>
            <a:endParaRPr lang="en-NZ" dirty="0"/>
          </a:p>
        </p:txBody>
      </p:sp>
      <p:sp>
        <p:nvSpPr>
          <p:cNvPr id="4" name="Slide Number Placeholder 3"/>
          <p:cNvSpPr>
            <a:spLocks noGrp="1"/>
          </p:cNvSpPr>
          <p:nvPr>
            <p:ph type="sldNum" sz="quarter" idx="4294967295"/>
          </p:nvPr>
        </p:nvSpPr>
        <p:spPr>
          <a:xfrm>
            <a:off x="7323138" y="6542088"/>
            <a:ext cx="1820862" cy="369887"/>
          </a:xfrm>
          <a:prstGeom prst="rect">
            <a:avLst/>
          </a:prstGeom>
        </p:spPr>
        <p:txBody>
          <a:bodyPr/>
          <a:lstStyle/>
          <a:p>
            <a:pPr algn="r">
              <a:defRPr/>
            </a:pPr>
            <a:fld id="{A78503A7-2DE5-40C4-9D7E-2063D0980571}" type="slidenum">
              <a:rPr lang="en-US" smtClean="0"/>
              <a:pPr algn="r">
                <a:defRPr/>
              </a:pPr>
              <a:t>35</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484591043"/>
              </p:ext>
            </p:extLst>
          </p:nvPr>
        </p:nvGraphicFramePr>
        <p:xfrm>
          <a:off x="3002844" y="2686757"/>
          <a:ext cx="4830193" cy="3509542"/>
        </p:xfrm>
        <a:graphic>
          <a:graphicData uri="http://schemas.openxmlformats.org/drawingml/2006/table">
            <a:tbl>
              <a:tblPr firstRow="1" bandRow="1">
                <a:tableStyleId>{69CF1AB2-1976-4502-BF36-3FF5EA218861}</a:tableStyleId>
              </a:tblPr>
              <a:tblGrid>
                <a:gridCol w="1910677"/>
                <a:gridCol w="2919516"/>
              </a:tblGrid>
              <a:tr h="703267">
                <a:tc>
                  <a:txBody>
                    <a:bodyPr/>
                    <a:lstStyle/>
                    <a:p>
                      <a:r>
                        <a:rPr lang="en-NZ" sz="2200" b="0" dirty="0" smtClean="0">
                          <a:solidFill>
                            <a:schemeClr val="tx1"/>
                          </a:solidFill>
                        </a:rPr>
                        <a:t>March</a:t>
                      </a:r>
                      <a:endParaRPr lang="en-NZ" sz="2200" b="0" dirty="0">
                        <a:solidFill>
                          <a:schemeClr val="tx1"/>
                        </a:solidFill>
                      </a:endParaRPr>
                    </a:p>
                  </a:txBody>
                  <a:tcPr/>
                </a:tc>
                <a:tc>
                  <a:txBody>
                    <a:bodyPr/>
                    <a:lstStyle/>
                    <a:p>
                      <a:r>
                        <a:rPr lang="en-NZ" sz="2200" b="0" dirty="0" smtClean="0">
                          <a:solidFill>
                            <a:schemeClr val="tx1"/>
                          </a:solidFill>
                        </a:rPr>
                        <a:t>Min 60 doses</a:t>
                      </a:r>
                      <a:endParaRPr lang="en-NZ" sz="2200" b="0" dirty="0">
                        <a:solidFill>
                          <a:schemeClr val="tx1"/>
                        </a:solidFill>
                      </a:endParaRPr>
                    </a:p>
                  </a:txBody>
                  <a:tcPr/>
                </a:tc>
              </a:tr>
              <a:tr h="561255">
                <a:tc>
                  <a:txBody>
                    <a:bodyPr/>
                    <a:lstStyle/>
                    <a:p>
                      <a:r>
                        <a:rPr lang="en-NZ" sz="2200" smtClean="0">
                          <a:solidFill>
                            <a:schemeClr val="tx1"/>
                          </a:solidFill>
                        </a:rPr>
                        <a:t>April</a:t>
                      </a:r>
                      <a:endParaRPr lang="en-NZ" sz="2200" dirty="0">
                        <a:solidFill>
                          <a:schemeClr val="tx1"/>
                        </a:solidFill>
                      </a:endParaRPr>
                    </a:p>
                  </a:txBody>
                  <a:tcPr/>
                </a:tc>
                <a:tc>
                  <a:txBody>
                    <a:bodyPr/>
                    <a:lstStyle/>
                    <a:p>
                      <a:r>
                        <a:rPr lang="en-NZ" sz="2200" dirty="0" smtClean="0">
                          <a:solidFill>
                            <a:schemeClr val="tx1"/>
                          </a:solidFill>
                        </a:rPr>
                        <a:t>Min 60 doses</a:t>
                      </a:r>
                      <a:endParaRPr lang="en-NZ" sz="2200" dirty="0">
                        <a:solidFill>
                          <a:schemeClr val="tx1"/>
                        </a:solidFill>
                      </a:endParaRPr>
                    </a:p>
                  </a:txBody>
                  <a:tcPr/>
                </a:tc>
              </a:tr>
              <a:tr h="561255">
                <a:tc>
                  <a:txBody>
                    <a:bodyPr/>
                    <a:lstStyle/>
                    <a:p>
                      <a:r>
                        <a:rPr lang="en-NZ" sz="2200" dirty="0" smtClean="0">
                          <a:solidFill>
                            <a:schemeClr val="tx1"/>
                          </a:solidFill>
                        </a:rPr>
                        <a:t>May</a:t>
                      </a:r>
                      <a:endParaRPr lang="en-NZ" sz="2200" dirty="0">
                        <a:solidFill>
                          <a:schemeClr val="tx1"/>
                        </a:solidFill>
                      </a:endParaRPr>
                    </a:p>
                  </a:txBody>
                  <a:tcPr/>
                </a:tc>
                <a:tc>
                  <a:txBody>
                    <a:bodyPr/>
                    <a:lstStyle/>
                    <a:p>
                      <a:r>
                        <a:rPr lang="en-NZ" sz="2200" dirty="0" smtClean="0">
                          <a:solidFill>
                            <a:schemeClr val="tx1"/>
                          </a:solidFill>
                        </a:rPr>
                        <a:t>Min 60 doses</a:t>
                      </a:r>
                      <a:endParaRPr lang="en-NZ" sz="2200" dirty="0">
                        <a:solidFill>
                          <a:schemeClr val="tx1"/>
                        </a:solidFill>
                      </a:endParaRPr>
                    </a:p>
                  </a:txBody>
                  <a:tcPr/>
                </a:tc>
              </a:tr>
              <a:tr h="561255">
                <a:tc>
                  <a:txBody>
                    <a:bodyPr/>
                    <a:lstStyle/>
                    <a:p>
                      <a:r>
                        <a:rPr lang="en-NZ" sz="2200" smtClean="0">
                          <a:solidFill>
                            <a:schemeClr val="tx1"/>
                          </a:solidFill>
                        </a:rPr>
                        <a:t>June</a:t>
                      </a:r>
                      <a:endParaRPr lang="en-NZ" sz="2200" dirty="0">
                        <a:solidFill>
                          <a:schemeClr val="tx1"/>
                        </a:solidFill>
                      </a:endParaRPr>
                    </a:p>
                  </a:txBody>
                  <a:tcPr/>
                </a:tc>
                <a:tc>
                  <a:txBody>
                    <a:bodyPr/>
                    <a:lstStyle/>
                    <a:p>
                      <a:r>
                        <a:rPr lang="en-NZ" sz="2200" dirty="0" smtClean="0">
                          <a:solidFill>
                            <a:schemeClr val="tx1"/>
                          </a:solidFill>
                        </a:rPr>
                        <a:t>Min 30 doses</a:t>
                      </a:r>
                      <a:endParaRPr lang="en-NZ" sz="2200" dirty="0">
                        <a:solidFill>
                          <a:schemeClr val="tx1"/>
                        </a:solidFill>
                      </a:endParaRPr>
                    </a:p>
                  </a:txBody>
                  <a:tcPr/>
                </a:tc>
              </a:tr>
              <a:tr h="561255">
                <a:tc>
                  <a:txBody>
                    <a:bodyPr/>
                    <a:lstStyle/>
                    <a:p>
                      <a:r>
                        <a:rPr lang="en-NZ" sz="2200" smtClean="0">
                          <a:solidFill>
                            <a:schemeClr val="tx1"/>
                          </a:solidFill>
                        </a:rPr>
                        <a:t>July</a:t>
                      </a:r>
                      <a:endParaRPr lang="en-NZ" sz="2200" dirty="0">
                        <a:solidFill>
                          <a:schemeClr val="tx1"/>
                        </a:solidFill>
                      </a:endParaRPr>
                    </a:p>
                  </a:txBody>
                  <a:tcPr/>
                </a:tc>
                <a:tc>
                  <a:txBody>
                    <a:bodyPr/>
                    <a:lstStyle/>
                    <a:p>
                      <a:r>
                        <a:rPr lang="en-NZ" sz="2200" dirty="0" smtClean="0">
                          <a:solidFill>
                            <a:schemeClr val="tx1"/>
                          </a:solidFill>
                        </a:rPr>
                        <a:t>Min 20 doses</a:t>
                      </a:r>
                      <a:endParaRPr lang="en-NZ" sz="2200" dirty="0">
                        <a:solidFill>
                          <a:schemeClr val="tx1"/>
                        </a:solidFill>
                      </a:endParaRPr>
                    </a:p>
                  </a:txBody>
                  <a:tcPr/>
                </a:tc>
              </a:tr>
              <a:tr h="561255">
                <a:tc>
                  <a:txBody>
                    <a:bodyPr/>
                    <a:lstStyle/>
                    <a:p>
                      <a:r>
                        <a:rPr lang="en-NZ" sz="2200" smtClean="0">
                          <a:solidFill>
                            <a:schemeClr val="tx1"/>
                          </a:solidFill>
                        </a:rPr>
                        <a:t>Aug - Dec</a:t>
                      </a:r>
                      <a:endParaRPr lang="en-NZ" sz="2200" dirty="0">
                        <a:solidFill>
                          <a:schemeClr val="tx1"/>
                        </a:solidFill>
                      </a:endParaRP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NZ" sz="2200" dirty="0" smtClean="0">
                          <a:solidFill>
                            <a:schemeClr val="tx1"/>
                          </a:solidFill>
                        </a:rPr>
                        <a:t>Min 10 doses</a:t>
                      </a:r>
                      <a:endParaRPr lang="en-NZ" sz="2200" dirty="0">
                        <a:solidFill>
                          <a:schemeClr val="tx1"/>
                        </a:solidFill>
                      </a:endParaRPr>
                    </a:p>
                  </a:txBody>
                  <a:tcPr/>
                </a:tc>
              </a:tr>
            </a:tbl>
          </a:graphicData>
        </a:graphic>
      </p:graphicFrame>
    </p:spTree>
    <p:custDataLst>
      <p:tags r:id="rId1"/>
    </p:custDataLst>
    <p:extLst>
      <p:ext uri="{BB962C8B-B14F-4D97-AF65-F5344CB8AC3E}">
        <p14:creationId xmlns:p14="http://schemas.microsoft.com/office/powerpoint/2010/main" val="413701599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6140" y="-80790"/>
            <a:ext cx="6203950" cy="1143000"/>
          </a:xfrm>
        </p:spPr>
        <p:txBody>
          <a:bodyPr/>
          <a:lstStyle/>
          <a:p>
            <a:pPr algn="l"/>
            <a:r>
              <a:rPr lang="en-NZ" dirty="0" smtClean="0"/>
              <a:t>Useful contacts</a:t>
            </a:r>
            <a:endParaRPr lang="en-NZ" dirty="0"/>
          </a:p>
        </p:txBody>
      </p:sp>
      <p:sp>
        <p:nvSpPr>
          <p:cNvPr id="3" name="Content Placeholder 2"/>
          <p:cNvSpPr>
            <a:spLocks noGrp="1"/>
          </p:cNvSpPr>
          <p:nvPr>
            <p:ph idx="1"/>
          </p:nvPr>
        </p:nvSpPr>
        <p:spPr>
          <a:xfrm>
            <a:off x="206140" y="1273336"/>
            <a:ext cx="9054818" cy="5184576"/>
          </a:xfrm>
        </p:spPr>
        <p:txBody>
          <a:bodyPr numCol="2"/>
          <a:lstStyle/>
          <a:p>
            <a:pPr marL="0" indent="0">
              <a:buNone/>
            </a:pPr>
            <a:r>
              <a:rPr lang="en-NZ" sz="2400" b="1" dirty="0" smtClean="0"/>
              <a:t>The Immunisation Advisory </a:t>
            </a:r>
          </a:p>
          <a:p>
            <a:pPr marL="0" indent="0">
              <a:buNone/>
            </a:pPr>
            <a:r>
              <a:rPr lang="en-NZ" sz="2400" b="1" dirty="0" smtClean="0"/>
              <a:t>Centre (IMAC)</a:t>
            </a:r>
          </a:p>
          <a:p>
            <a:pPr>
              <a:buNone/>
            </a:pPr>
            <a:r>
              <a:rPr lang="en-NZ" sz="2000" dirty="0" smtClean="0"/>
              <a:t>The University of Auckland</a:t>
            </a:r>
          </a:p>
          <a:p>
            <a:pPr>
              <a:buNone/>
            </a:pPr>
            <a:r>
              <a:rPr lang="fr-FR" sz="2000" dirty="0" smtClean="0"/>
              <a:t>Phone: 0800 Immune (0800 466 863)</a:t>
            </a:r>
          </a:p>
          <a:p>
            <a:pPr>
              <a:buNone/>
            </a:pPr>
            <a:r>
              <a:rPr lang="en-NZ" sz="2000" dirty="0" smtClean="0"/>
              <a:t>Email: 0800immune@auckland.ac.nz</a:t>
            </a:r>
          </a:p>
          <a:p>
            <a:pPr marL="0" indent="0">
              <a:buNone/>
            </a:pPr>
            <a:endParaRPr lang="en-NZ" sz="2400" b="1" dirty="0" smtClean="0"/>
          </a:p>
          <a:p>
            <a:pPr marL="0" indent="0">
              <a:buNone/>
            </a:pPr>
            <a:r>
              <a:rPr lang="en-NZ" sz="2400" b="1" dirty="0" smtClean="0"/>
              <a:t>National Influenza Campaign Coordination</a:t>
            </a:r>
          </a:p>
          <a:p>
            <a:pPr>
              <a:buNone/>
            </a:pPr>
            <a:r>
              <a:rPr lang="en-NZ" sz="2000" dirty="0" smtClean="0"/>
              <a:t>Email: </a:t>
            </a:r>
            <a:r>
              <a:rPr lang="en-NZ" sz="2000" dirty="0"/>
              <a:t>influenza@auckland.ac.nz</a:t>
            </a:r>
          </a:p>
          <a:p>
            <a:pPr>
              <a:buNone/>
            </a:pPr>
            <a:r>
              <a:rPr lang="en-NZ" sz="2000" dirty="0" smtClean="0"/>
              <a:t>Phone: (09) 373 7599 ext. 82075</a:t>
            </a:r>
          </a:p>
          <a:p>
            <a:pPr>
              <a:buNone/>
            </a:pPr>
            <a:r>
              <a:rPr lang="en-NZ" sz="2000" dirty="0" smtClean="0"/>
              <a:t>Website: www.influenza.org.nz</a:t>
            </a:r>
          </a:p>
          <a:p>
            <a:pPr>
              <a:buNone/>
            </a:pPr>
            <a:endParaRPr lang="en-NZ" sz="2000" dirty="0" smtClean="0"/>
          </a:p>
          <a:p>
            <a:pPr>
              <a:buNone/>
            </a:pPr>
            <a:endParaRPr lang="en-NZ" sz="2000" dirty="0"/>
          </a:p>
          <a:p>
            <a:pPr>
              <a:buNone/>
            </a:pPr>
            <a:endParaRPr lang="en-NZ" sz="2000" dirty="0" smtClean="0"/>
          </a:p>
          <a:p>
            <a:pPr>
              <a:buNone/>
            </a:pPr>
            <a:endParaRPr lang="en-NZ" sz="2000" dirty="0" smtClean="0"/>
          </a:p>
          <a:p>
            <a:pPr marL="0" indent="0">
              <a:buNone/>
            </a:pPr>
            <a:r>
              <a:rPr lang="en-NZ" sz="2400" b="1" dirty="0" smtClean="0"/>
              <a:t>New Zealand Pharmaceutical Schedule on the PHARMAC website </a:t>
            </a:r>
          </a:p>
          <a:p>
            <a:pPr marL="0" indent="0">
              <a:buNone/>
            </a:pPr>
            <a:r>
              <a:rPr lang="en-NZ" sz="2000" dirty="0"/>
              <a:t>Website: www</a:t>
            </a:r>
            <a:r>
              <a:rPr lang="en-NZ" sz="2000" dirty="0" smtClean="0"/>
              <a:t>.pharmac.govt.nz/patients/PharmaceuticalSchedule</a:t>
            </a:r>
          </a:p>
          <a:p>
            <a:pPr marL="0" indent="0">
              <a:buNone/>
            </a:pPr>
            <a:endParaRPr lang="en-NZ" sz="2000" u="sng" dirty="0" smtClean="0">
              <a:solidFill>
                <a:srgbClr val="00B0F0"/>
              </a:solidFill>
            </a:endParaRPr>
          </a:p>
          <a:p>
            <a:pPr>
              <a:buNone/>
            </a:pPr>
            <a:r>
              <a:rPr lang="en-US" sz="2400" b="1" dirty="0" smtClean="0"/>
              <a:t>INFLUVAC</a:t>
            </a:r>
            <a:r>
              <a:rPr lang="en-US" sz="2400" b="1" dirty="0"/>
              <a:t>® TETRA </a:t>
            </a:r>
            <a:r>
              <a:rPr lang="en-NZ" sz="2400" b="1" dirty="0" smtClean="0"/>
              <a:t>	</a:t>
            </a:r>
            <a:r>
              <a:rPr lang="fr-FR" sz="2400" b="1" dirty="0" smtClean="0"/>
              <a:t> </a:t>
            </a:r>
          </a:p>
          <a:p>
            <a:pPr>
              <a:buNone/>
            </a:pPr>
            <a:r>
              <a:rPr lang="en-NZ" sz="2000" dirty="0" smtClean="0"/>
              <a:t>Mylan 	</a:t>
            </a:r>
            <a:r>
              <a:rPr lang="en-NZ" sz="2000" dirty="0" err="1" smtClean="0"/>
              <a:t>Ph</a:t>
            </a:r>
            <a:r>
              <a:rPr lang="en-NZ" sz="2000" dirty="0" smtClean="0"/>
              <a:t>: 0800 737 271 		</a:t>
            </a:r>
          </a:p>
          <a:p>
            <a:pPr>
              <a:buNone/>
            </a:pPr>
            <a:endParaRPr lang="en-NZ" sz="1200" dirty="0" smtClean="0"/>
          </a:p>
          <a:p>
            <a:pPr>
              <a:buNone/>
            </a:pPr>
            <a:r>
              <a:rPr lang="en-US" sz="2400" b="1" dirty="0"/>
              <a:t>FLUARIX® TETRA </a:t>
            </a:r>
            <a:endParaRPr lang="fr-FR" sz="2400" b="1" dirty="0"/>
          </a:p>
          <a:p>
            <a:pPr>
              <a:buNone/>
            </a:pPr>
            <a:r>
              <a:rPr lang="fr-FR" sz="2000" dirty="0" smtClean="0"/>
              <a:t>GlaxoSmithKline NZ</a:t>
            </a:r>
            <a:r>
              <a:rPr lang="en-NZ" sz="2000" dirty="0"/>
              <a:t>	</a:t>
            </a:r>
            <a:r>
              <a:rPr lang="en-NZ" sz="2000" dirty="0" err="1" smtClean="0"/>
              <a:t>Ph</a:t>
            </a:r>
            <a:r>
              <a:rPr lang="en-NZ" sz="2000" dirty="0" smtClean="0"/>
              <a:t>: </a:t>
            </a:r>
            <a:r>
              <a:rPr lang="en-NZ" sz="2000" dirty="0"/>
              <a:t>0800 </a:t>
            </a:r>
            <a:r>
              <a:rPr lang="en-NZ" sz="2000" dirty="0" smtClean="0"/>
              <a:t>808 500 </a:t>
            </a:r>
            <a:r>
              <a:rPr lang="en-NZ" sz="2000" dirty="0"/>
              <a:t>	</a:t>
            </a:r>
            <a:endParaRPr lang="fr-FR" sz="2000" dirty="0" smtClean="0"/>
          </a:p>
          <a:p>
            <a:pPr>
              <a:buNone/>
            </a:pPr>
            <a:endParaRPr lang="en-NZ" sz="2000" u="sng" dirty="0" smtClean="0">
              <a:solidFill>
                <a:srgbClr val="0000FF"/>
              </a:solidFill>
            </a:endParaRPr>
          </a:p>
          <a:p>
            <a:pPr>
              <a:buNone/>
            </a:pPr>
            <a:endParaRPr lang="en-NZ" sz="2400" b="1" dirty="0" smtClean="0"/>
          </a:p>
          <a:p>
            <a:pPr>
              <a:buNone/>
            </a:pPr>
            <a:endParaRPr lang="en-NZ" sz="2400" dirty="0"/>
          </a:p>
        </p:txBody>
      </p:sp>
      <p:sp>
        <p:nvSpPr>
          <p:cNvPr id="4" name="Slide Number Placeholder 3"/>
          <p:cNvSpPr>
            <a:spLocks noGrp="1"/>
          </p:cNvSpPr>
          <p:nvPr>
            <p:ph type="sldNum" sz="quarter" idx="4294967295"/>
          </p:nvPr>
        </p:nvSpPr>
        <p:spPr>
          <a:xfrm>
            <a:off x="7215188" y="6488918"/>
            <a:ext cx="1821308" cy="369082"/>
          </a:xfrm>
          <a:prstGeom prst="rect">
            <a:avLst/>
          </a:prstGeom>
        </p:spPr>
        <p:txBody>
          <a:bodyPr/>
          <a:lstStyle/>
          <a:p>
            <a:pPr algn="r">
              <a:defRPr/>
            </a:pPr>
            <a:fld id="{A78503A7-2DE5-40C4-9D7E-2063D0980571}" type="slidenum">
              <a:rPr lang="en-US" smtClean="0">
                <a:solidFill>
                  <a:schemeClr val="bg1">
                    <a:lumMod val="50000"/>
                  </a:schemeClr>
                </a:solidFill>
              </a:rPr>
              <a:pPr algn="r">
                <a:defRPr/>
              </a:pPr>
              <a:t>36</a:t>
            </a:fld>
            <a:endParaRPr lang="en-US" dirty="0">
              <a:solidFill>
                <a:schemeClr val="bg1">
                  <a:lumMod val="50000"/>
                </a:schemeClr>
              </a:solidFill>
            </a:endParaRPr>
          </a:p>
        </p:txBody>
      </p:sp>
      <p:sp>
        <p:nvSpPr>
          <p:cNvPr id="5" name="TextBox 4"/>
          <p:cNvSpPr txBox="1"/>
          <p:nvPr/>
        </p:nvSpPr>
        <p:spPr>
          <a:xfrm>
            <a:off x="6755055" y="5882485"/>
            <a:ext cx="1069432" cy="957354"/>
          </a:xfrm>
          <a:prstGeom prst="rect">
            <a:avLst/>
          </a:prstGeom>
          <a:solidFill>
            <a:schemeClr val="bg1"/>
          </a:solidFill>
        </p:spPr>
        <p:txBody>
          <a:bodyPr wrap="square" rtlCol="0">
            <a:spAutoFit/>
          </a:bodyPr>
          <a:lstStyle/>
          <a:p>
            <a:endParaRPr lang="en-NZ" dirty="0"/>
          </a:p>
        </p:txBody>
      </p:sp>
    </p:spTree>
    <p:custDataLst>
      <p:tags r:id="rId1"/>
    </p:custDataLst>
    <p:extLst>
      <p:ext uri="{BB962C8B-B14F-4D97-AF65-F5344CB8AC3E}">
        <p14:creationId xmlns:p14="http://schemas.microsoft.com/office/powerpoint/2010/main" val="58598039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755055" y="5882485"/>
            <a:ext cx="1069432" cy="957354"/>
          </a:xfrm>
          <a:prstGeom prst="rect">
            <a:avLst/>
          </a:prstGeom>
          <a:solidFill>
            <a:schemeClr val="bg1"/>
          </a:solidFill>
        </p:spPr>
        <p:txBody>
          <a:bodyPr wrap="square" rtlCol="0">
            <a:spAutoFit/>
          </a:bodyPr>
          <a:lstStyle/>
          <a:p>
            <a:endParaRPr lang="en-NZ" dirty="0"/>
          </a:p>
        </p:txBody>
      </p:sp>
      <p:sp>
        <p:nvSpPr>
          <p:cNvPr id="3" name="Content Placeholder 2"/>
          <p:cNvSpPr>
            <a:spLocks noGrp="1"/>
          </p:cNvSpPr>
          <p:nvPr>
            <p:ph idx="1"/>
          </p:nvPr>
        </p:nvSpPr>
        <p:spPr>
          <a:xfrm>
            <a:off x="457199" y="1386242"/>
            <a:ext cx="8413668" cy="4359801"/>
          </a:xfrm>
        </p:spPr>
        <p:txBody>
          <a:bodyPr/>
          <a:lstStyle/>
          <a:p>
            <a:pPr marL="0" indent="0">
              <a:buNone/>
            </a:pPr>
            <a:r>
              <a:rPr lang="en-US" altLang="en-US" sz="2800" dirty="0" smtClean="0"/>
              <a:t>Influenza vaccination is FREE for New Zealanders considered to be at higher risk of complications:</a:t>
            </a:r>
            <a:r>
              <a:rPr lang="en-US" altLang="en-US" sz="2400" dirty="0" smtClean="0"/>
              <a:t> </a:t>
            </a:r>
          </a:p>
          <a:p>
            <a:pPr marL="914400" lvl="1" indent="-457200">
              <a:buFont typeface="+mj-lt"/>
              <a:buAutoNum type="arabicPeriod"/>
            </a:pPr>
            <a:r>
              <a:rPr lang="en-NZ" sz="2400" dirty="0" smtClean="0"/>
              <a:t>Pregnant </a:t>
            </a:r>
            <a:r>
              <a:rPr lang="en-NZ" sz="2400" dirty="0"/>
              <a:t>women (any </a:t>
            </a:r>
            <a:r>
              <a:rPr lang="en-NZ" sz="2400" dirty="0" smtClean="0"/>
              <a:t>trimester, every pregnancy)</a:t>
            </a:r>
            <a:endParaRPr lang="en-NZ" sz="2400" dirty="0"/>
          </a:p>
          <a:p>
            <a:pPr marL="914400" lvl="1" indent="-457200">
              <a:buFont typeface="+mj-lt"/>
              <a:buAutoNum type="arabicPeriod"/>
            </a:pPr>
            <a:r>
              <a:rPr lang="en-US" sz="2400" dirty="0" smtClean="0"/>
              <a:t>People </a:t>
            </a:r>
            <a:r>
              <a:rPr lang="en-US" sz="2400" dirty="0"/>
              <a:t>aged 65 years or </a:t>
            </a:r>
            <a:r>
              <a:rPr lang="en-US" sz="2400" dirty="0" smtClean="0"/>
              <a:t>older</a:t>
            </a:r>
          </a:p>
          <a:p>
            <a:pPr marL="914400" lvl="1" indent="-457200">
              <a:buFont typeface="+mj-lt"/>
              <a:buAutoNum type="arabicPeriod"/>
            </a:pPr>
            <a:r>
              <a:rPr lang="en-US" sz="2400" dirty="0" smtClean="0"/>
              <a:t>People </a:t>
            </a:r>
            <a:r>
              <a:rPr lang="en-US" sz="2400" dirty="0"/>
              <a:t>aged under 65 years with </a:t>
            </a:r>
            <a:r>
              <a:rPr lang="en-US" sz="2400" dirty="0" smtClean="0"/>
              <a:t>eligible medical conditions</a:t>
            </a:r>
            <a:endParaRPr lang="en-US" sz="2400" dirty="0"/>
          </a:p>
          <a:p>
            <a:pPr lvl="2"/>
            <a:r>
              <a:rPr lang="en-US" sz="2000" dirty="0" smtClean="0"/>
              <a:t>Children </a:t>
            </a:r>
            <a:r>
              <a:rPr lang="en-US" sz="2000" dirty="0"/>
              <a:t>aged 4 years or under who have </a:t>
            </a:r>
            <a:r>
              <a:rPr lang="en-US" sz="2000" dirty="0" smtClean="0"/>
              <a:t>been in hospital </a:t>
            </a:r>
            <a:r>
              <a:rPr lang="en-US" sz="2000" dirty="0"/>
              <a:t>for respiratory illness or have </a:t>
            </a:r>
            <a:r>
              <a:rPr lang="en-US" sz="2000" dirty="0" smtClean="0"/>
              <a:t>a history </a:t>
            </a:r>
            <a:r>
              <a:rPr lang="en-US" sz="2000" dirty="0"/>
              <a:t>of significant respiratory illness </a:t>
            </a:r>
            <a:endParaRPr lang="en-US" sz="2000" dirty="0" smtClean="0"/>
          </a:p>
          <a:p>
            <a:endParaRPr lang="en-US" sz="1000" dirty="0" smtClean="0"/>
          </a:p>
          <a:p>
            <a:pPr marL="0" indent="0">
              <a:buNone/>
            </a:pPr>
            <a:r>
              <a:rPr lang="en-NZ" sz="2400" dirty="0" smtClean="0"/>
              <a:t>A full list of eligible medical conditions is on page 6 of the 2018 Flu Kit. For eligibility queries call 0800 IMMUNE (0800 466 863)</a:t>
            </a:r>
          </a:p>
        </p:txBody>
      </p:sp>
      <p:sp>
        <p:nvSpPr>
          <p:cNvPr id="2" name="Title 1"/>
          <p:cNvSpPr>
            <a:spLocks noGrp="1"/>
          </p:cNvSpPr>
          <p:nvPr>
            <p:ph type="title"/>
          </p:nvPr>
        </p:nvSpPr>
        <p:spPr/>
        <p:txBody>
          <a:bodyPr/>
          <a:lstStyle/>
          <a:p>
            <a:r>
              <a:rPr lang="en-NZ" dirty="0" smtClean="0"/>
              <a:t>Eligibility for funded vaccine</a:t>
            </a:r>
            <a:endParaRPr lang="en-NZ" dirty="0"/>
          </a:p>
        </p:txBody>
      </p:sp>
      <p:sp>
        <p:nvSpPr>
          <p:cNvPr id="4" name="Slide Number Placeholder 3"/>
          <p:cNvSpPr>
            <a:spLocks noGrp="1"/>
          </p:cNvSpPr>
          <p:nvPr>
            <p:ph type="sldNum" sz="quarter" idx="4294967295"/>
          </p:nvPr>
        </p:nvSpPr>
        <p:spPr>
          <a:xfrm>
            <a:off x="7323138" y="6489700"/>
            <a:ext cx="1820862" cy="368300"/>
          </a:xfrm>
          <a:prstGeom prst="rect">
            <a:avLst/>
          </a:prstGeom>
        </p:spPr>
        <p:txBody>
          <a:bodyPr/>
          <a:lstStyle/>
          <a:p>
            <a:pPr algn="r">
              <a:defRPr/>
            </a:pPr>
            <a:fld id="{A78503A7-2DE5-40C4-9D7E-2063D0980571}" type="slidenum">
              <a:rPr lang="en-US" smtClean="0">
                <a:solidFill>
                  <a:schemeClr val="bg1">
                    <a:lumMod val="65000"/>
                  </a:schemeClr>
                </a:solidFill>
              </a:rPr>
              <a:pPr algn="r">
                <a:defRPr/>
              </a:pPr>
              <a:t>37</a:t>
            </a:fld>
            <a:endParaRPr lang="en-US" dirty="0">
              <a:solidFill>
                <a:schemeClr val="bg1">
                  <a:lumMod val="65000"/>
                </a:schemeClr>
              </a:solidFill>
            </a:endParaRPr>
          </a:p>
        </p:txBody>
      </p:sp>
    </p:spTree>
    <p:custDataLst>
      <p:tags r:id="rId1"/>
    </p:custDataLst>
    <p:extLst>
      <p:ext uri="{BB962C8B-B14F-4D97-AF65-F5344CB8AC3E}">
        <p14:creationId xmlns:p14="http://schemas.microsoft.com/office/powerpoint/2010/main" val="402705764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sz="4000" dirty="0" smtClean="0"/>
              <a:t>Primary care consultation rates 2009 - 2017</a:t>
            </a:r>
            <a:endParaRPr lang="en-NZ" sz="4000" dirty="0"/>
          </a:p>
        </p:txBody>
      </p:sp>
      <p:sp>
        <p:nvSpPr>
          <p:cNvPr id="7" name="Slide Number Placeholder 3"/>
          <p:cNvSpPr txBox="1">
            <a:spLocks/>
          </p:cNvSpPr>
          <p:nvPr/>
        </p:nvSpPr>
        <p:spPr>
          <a:xfrm>
            <a:off x="7215188" y="6488918"/>
            <a:ext cx="1821308" cy="369082"/>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algn="r">
              <a:defRPr/>
            </a:pPr>
            <a:r>
              <a:rPr lang="en-US" dirty="0" smtClean="0">
                <a:solidFill>
                  <a:schemeClr val="bg1">
                    <a:lumMod val="65000"/>
                  </a:schemeClr>
                </a:solidFill>
              </a:rPr>
              <a:t>14</a:t>
            </a:r>
            <a:endParaRPr lang="en-US" dirty="0">
              <a:solidFill>
                <a:schemeClr val="bg1">
                  <a:lumMod val="65000"/>
                </a:schemeClr>
              </a:solidFill>
            </a:endParaRPr>
          </a:p>
        </p:txBody>
      </p:sp>
      <p:sp>
        <p:nvSpPr>
          <p:cNvPr id="3" name="Content Placeholder 2"/>
          <p:cNvSpPr>
            <a:spLocks noGrp="1"/>
          </p:cNvSpPr>
          <p:nvPr>
            <p:ph idx="1"/>
          </p:nvPr>
        </p:nvSpPr>
        <p:spPr/>
        <p:txBody>
          <a:bodyPr/>
          <a:lstStyle/>
          <a:p>
            <a:pPr marL="0" indent="0">
              <a:buNone/>
            </a:pPr>
            <a:endParaRPr lang="en-NZ" dirty="0">
              <a:solidFill>
                <a:srgbClr val="FF0000"/>
              </a:solidFill>
            </a:endParaRPr>
          </a:p>
        </p:txBody>
      </p:sp>
      <p:pic>
        <p:nvPicPr>
          <p:cNvPr id="4" name="Picture 3"/>
          <p:cNvPicPr>
            <a:picLocks noChangeAspect="1"/>
          </p:cNvPicPr>
          <p:nvPr/>
        </p:nvPicPr>
        <p:blipFill>
          <a:blip r:embed="rId4"/>
          <a:stretch>
            <a:fillRect/>
          </a:stretch>
        </p:blipFill>
        <p:spPr>
          <a:xfrm>
            <a:off x="206516" y="1585461"/>
            <a:ext cx="8829980" cy="4903457"/>
          </a:xfrm>
          <a:prstGeom prst="rect">
            <a:avLst/>
          </a:prstGeom>
        </p:spPr>
      </p:pic>
      <p:pic>
        <p:nvPicPr>
          <p:cNvPr id="5" name="Picture 4"/>
          <p:cNvPicPr>
            <a:picLocks noChangeAspect="1"/>
          </p:cNvPicPr>
          <p:nvPr/>
        </p:nvPicPr>
        <p:blipFill>
          <a:blip r:embed="rId5"/>
          <a:stretch>
            <a:fillRect/>
          </a:stretch>
        </p:blipFill>
        <p:spPr>
          <a:xfrm>
            <a:off x="6837523" y="5794235"/>
            <a:ext cx="1072989" cy="957155"/>
          </a:xfrm>
          <a:prstGeom prst="rect">
            <a:avLst/>
          </a:prstGeom>
        </p:spPr>
      </p:pic>
    </p:spTree>
    <p:custDataLst>
      <p:tags r:id="rId1"/>
    </p:custDataLst>
    <p:extLst>
      <p:ext uri="{BB962C8B-B14F-4D97-AF65-F5344CB8AC3E}">
        <p14:creationId xmlns:p14="http://schemas.microsoft.com/office/powerpoint/2010/main" val="3151404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7591" y="167058"/>
            <a:ext cx="8931349" cy="1143000"/>
          </a:xfrm>
        </p:spPr>
        <p:txBody>
          <a:bodyPr/>
          <a:lstStyle/>
          <a:p>
            <a:r>
              <a:rPr lang="en-NZ" altLang="en-US" sz="4000" dirty="0" smtClean="0"/>
              <a:t>2018 funded </a:t>
            </a:r>
            <a:r>
              <a:rPr lang="en-NZ" altLang="en-US" sz="4000" dirty="0" err="1"/>
              <a:t>quadrivalent</a:t>
            </a:r>
            <a:r>
              <a:rPr lang="en-NZ" altLang="en-US" sz="4000" dirty="0"/>
              <a:t> vaccines:</a:t>
            </a:r>
            <a:endParaRPr lang="en-NZ" sz="4000" dirty="0"/>
          </a:p>
        </p:txBody>
      </p:sp>
      <p:sp>
        <p:nvSpPr>
          <p:cNvPr id="5" name="Content Placeholder 4"/>
          <p:cNvSpPr>
            <a:spLocks noGrp="1"/>
          </p:cNvSpPr>
          <p:nvPr>
            <p:ph sz="half" idx="1"/>
          </p:nvPr>
        </p:nvSpPr>
        <p:spPr/>
        <p:txBody>
          <a:bodyPr/>
          <a:lstStyle/>
          <a:p>
            <a:pPr marL="0" indent="0">
              <a:buNone/>
            </a:pPr>
            <a:r>
              <a:rPr lang="en-US" b="1" dirty="0"/>
              <a:t>INFLUVAC® TETRA  </a:t>
            </a:r>
            <a:r>
              <a:rPr lang="en-US" dirty="0"/>
              <a:t>Mylan. </a:t>
            </a:r>
            <a:endParaRPr lang="en-NZ" dirty="0"/>
          </a:p>
          <a:p>
            <a:pPr marL="0" indent="0">
              <a:buNone/>
            </a:pPr>
            <a:r>
              <a:rPr lang="en-US" dirty="0"/>
              <a:t>Funded for eligible adult and children aged 3 years or older. </a:t>
            </a:r>
          </a:p>
          <a:p>
            <a:pPr marL="0" indent="0">
              <a:buNone/>
            </a:pPr>
            <a:r>
              <a:rPr lang="en-US" dirty="0"/>
              <a:t>Expected to be available from early-April. </a:t>
            </a:r>
            <a:endParaRPr lang="en-NZ" dirty="0"/>
          </a:p>
        </p:txBody>
      </p:sp>
      <p:sp>
        <p:nvSpPr>
          <p:cNvPr id="6" name="Content Placeholder 5"/>
          <p:cNvSpPr>
            <a:spLocks noGrp="1"/>
          </p:cNvSpPr>
          <p:nvPr>
            <p:ph sz="half" idx="2"/>
          </p:nvPr>
        </p:nvSpPr>
        <p:spPr/>
        <p:txBody>
          <a:bodyPr/>
          <a:lstStyle/>
          <a:p>
            <a:pPr marL="0" indent="0">
              <a:buNone/>
            </a:pPr>
            <a:r>
              <a:rPr lang="en-US" b="1" dirty="0"/>
              <a:t>FLUARIX® TETRA  </a:t>
            </a:r>
            <a:r>
              <a:rPr lang="en-US" dirty="0"/>
              <a:t>GlaxoSmithKline</a:t>
            </a:r>
            <a:r>
              <a:rPr lang="en-US" b="1" dirty="0"/>
              <a:t>. </a:t>
            </a:r>
            <a:endParaRPr lang="en-US" dirty="0"/>
          </a:p>
          <a:p>
            <a:pPr marL="0" indent="0">
              <a:buNone/>
            </a:pPr>
            <a:r>
              <a:rPr lang="en-US" dirty="0"/>
              <a:t>Funded for eligible children aged under 3 years, i.e. 6–35 months.</a:t>
            </a:r>
          </a:p>
          <a:p>
            <a:pPr marL="0" indent="0">
              <a:buNone/>
            </a:pPr>
            <a:r>
              <a:rPr lang="en-US" dirty="0"/>
              <a:t>Expected to be available from </a:t>
            </a:r>
            <a:r>
              <a:rPr lang="en-US" dirty="0" smtClean="0"/>
              <a:t>mid-April</a:t>
            </a:r>
            <a:endParaRPr lang="en-US" dirty="0"/>
          </a:p>
          <a:p>
            <a:pPr marL="0" indent="0">
              <a:buNone/>
            </a:pPr>
            <a:r>
              <a:rPr lang="en-US" dirty="0" smtClean="0"/>
              <a:t>Supply limited</a:t>
            </a:r>
            <a:endParaRPr lang="en-US" dirty="0"/>
          </a:p>
        </p:txBody>
      </p:sp>
    </p:spTree>
    <p:custDataLst>
      <p:tags r:id="rId1"/>
    </p:custDataLst>
    <p:extLst>
      <p:ext uri="{BB962C8B-B14F-4D97-AF65-F5344CB8AC3E}">
        <p14:creationId xmlns:p14="http://schemas.microsoft.com/office/powerpoint/2010/main" val="36907993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199" y="1282291"/>
            <a:ext cx="8427156" cy="4778623"/>
          </a:xfrm>
        </p:spPr>
        <p:txBody>
          <a:bodyPr/>
          <a:lstStyle/>
          <a:p>
            <a:pPr marL="514350" indent="-514350">
              <a:spcBef>
                <a:spcPts val="1200"/>
              </a:spcBef>
              <a:spcAft>
                <a:spcPts val="0"/>
              </a:spcAft>
              <a:buFont typeface="+mj-lt"/>
              <a:buAutoNum type="arabicPeriod"/>
            </a:pPr>
            <a:r>
              <a:rPr lang="en-US" sz="2600" dirty="0" err="1" smtClean="0"/>
              <a:t>Immunisation</a:t>
            </a:r>
            <a:r>
              <a:rPr lang="en-US" sz="2600" dirty="0" smtClean="0"/>
              <a:t> is the best </a:t>
            </a:r>
            <a:r>
              <a:rPr lang="en-US" sz="2600" dirty="0"/>
              <a:t>protection against influenza</a:t>
            </a:r>
            <a:r>
              <a:rPr lang="en-US" sz="2600" dirty="0" smtClean="0"/>
              <a:t>. Get </a:t>
            </a:r>
            <a:r>
              <a:rPr lang="en-US" sz="2600" dirty="0"/>
              <a:t>a ‘flu shot’ </a:t>
            </a:r>
            <a:r>
              <a:rPr lang="en-US" sz="2600" dirty="0" smtClean="0"/>
              <a:t>before winter</a:t>
            </a:r>
            <a:r>
              <a:rPr lang="en-US" sz="2600" dirty="0"/>
              <a:t> </a:t>
            </a:r>
            <a:r>
              <a:rPr lang="en-US" sz="2600" dirty="0" smtClean="0"/>
              <a:t>annually</a:t>
            </a:r>
          </a:p>
          <a:p>
            <a:pPr marL="514350" indent="-514350">
              <a:lnSpc>
                <a:spcPct val="150000"/>
              </a:lnSpc>
              <a:spcBef>
                <a:spcPts val="0"/>
              </a:spcBef>
              <a:spcAft>
                <a:spcPts val="0"/>
              </a:spcAft>
              <a:buFont typeface="+mj-lt"/>
              <a:buAutoNum type="arabicPeriod"/>
            </a:pPr>
            <a:r>
              <a:rPr lang="en-US" sz="2600" dirty="0" smtClean="0"/>
              <a:t>A </a:t>
            </a:r>
            <a:r>
              <a:rPr lang="en-US" sz="2600" dirty="0"/>
              <a:t>mild case of influenza can disrupt your </a:t>
            </a:r>
            <a:r>
              <a:rPr lang="en-US" sz="2600" dirty="0" smtClean="0"/>
              <a:t>life </a:t>
            </a:r>
          </a:p>
          <a:p>
            <a:pPr marL="514350" indent="-514350">
              <a:spcBef>
                <a:spcPts val="0"/>
              </a:spcBef>
              <a:spcAft>
                <a:spcPts val="0"/>
              </a:spcAft>
              <a:buFont typeface="+mj-lt"/>
              <a:buAutoNum type="arabicPeriod"/>
            </a:pPr>
            <a:r>
              <a:rPr lang="en-US" sz="2600" dirty="0" smtClean="0"/>
              <a:t>Many </a:t>
            </a:r>
            <a:r>
              <a:rPr lang="en-US" sz="2600" dirty="0"/>
              <a:t>people don’t </a:t>
            </a:r>
            <a:r>
              <a:rPr lang="en-US" sz="2600" dirty="0" smtClean="0"/>
              <a:t>feel unwell with influenza but can </a:t>
            </a:r>
            <a:r>
              <a:rPr lang="en-US" sz="2600" dirty="0"/>
              <a:t>still pass it </a:t>
            </a:r>
            <a:r>
              <a:rPr lang="en-US" sz="2600" dirty="0" smtClean="0"/>
              <a:t>on to others</a:t>
            </a:r>
          </a:p>
          <a:p>
            <a:pPr marL="514350" indent="-514350">
              <a:spcBef>
                <a:spcPts val="0"/>
              </a:spcBef>
              <a:spcAft>
                <a:spcPts val="0"/>
              </a:spcAft>
              <a:buFont typeface="+mj-lt"/>
              <a:buAutoNum type="arabicPeriod"/>
            </a:pPr>
            <a:r>
              <a:rPr lang="en-US" sz="2600" dirty="0" smtClean="0"/>
              <a:t>Get </a:t>
            </a:r>
            <a:r>
              <a:rPr lang="en-US" sz="2600" dirty="0" err="1"/>
              <a:t>immunised</a:t>
            </a:r>
            <a:r>
              <a:rPr lang="en-US" sz="2600" dirty="0"/>
              <a:t> </a:t>
            </a:r>
            <a:r>
              <a:rPr lang="en-US" sz="2600" dirty="0" smtClean="0"/>
              <a:t>to prevent influenza spread in your community</a:t>
            </a:r>
          </a:p>
          <a:p>
            <a:pPr marL="514350" indent="-514350">
              <a:spcBef>
                <a:spcPts val="0"/>
              </a:spcBef>
              <a:spcAft>
                <a:spcPts val="0"/>
              </a:spcAft>
              <a:buFont typeface="+mj-lt"/>
              <a:buAutoNum type="arabicPeriod"/>
            </a:pPr>
            <a:r>
              <a:rPr lang="en-US" sz="2600" dirty="0"/>
              <a:t>Influenza </a:t>
            </a:r>
            <a:r>
              <a:rPr lang="en-US" sz="2600" dirty="0" err="1"/>
              <a:t>immunisation</a:t>
            </a:r>
            <a:r>
              <a:rPr lang="en-US" sz="2600" dirty="0"/>
              <a:t> is recommended and FREE for those </a:t>
            </a:r>
            <a:r>
              <a:rPr lang="en-US" sz="2600" dirty="0" smtClean="0"/>
              <a:t>likely </a:t>
            </a:r>
            <a:r>
              <a:rPr lang="en-US" sz="2600" dirty="0"/>
              <a:t>to get very sick, go to hospital or die from </a:t>
            </a:r>
            <a:r>
              <a:rPr lang="en-US" sz="2600" dirty="0" smtClean="0"/>
              <a:t>influenza</a:t>
            </a:r>
            <a:endParaRPr lang="en-US" sz="2600" dirty="0"/>
          </a:p>
          <a:p>
            <a:pPr marL="514350" indent="-514350">
              <a:spcBef>
                <a:spcPts val="0"/>
              </a:spcBef>
              <a:spcAft>
                <a:spcPts val="600"/>
              </a:spcAft>
              <a:buFont typeface="+mj-lt"/>
              <a:buAutoNum type="arabicPeriod"/>
            </a:pPr>
            <a:endParaRPr lang="en-US" sz="2800" dirty="0"/>
          </a:p>
          <a:p>
            <a:pPr marL="514350" indent="-514350">
              <a:buFont typeface="+mj-lt"/>
              <a:buAutoNum type="arabicPeriod"/>
            </a:pPr>
            <a:endParaRPr lang="en-NZ" sz="2400" dirty="0"/>
          </a:p>
        </p:txBody>
      </p:sp>
      <p:sp>
        <p:nvSpPr>
          <p:cNvPr id="5" name="Title 4"/>
          <p:cNvSpPr>
            <a:spLocks noGrp="1"/>
          </p:cNvSpPr>
          <p:nvPr>
            <p:ph type="title"/>
          </p:nvPr>
        </p:nvSpPr>
        <p:spPr/>
        <p:txBody>
          <a:bodyPr/>
          <a:lstStyle/>
          <a:p>
            <a:r>
              <a:rPr lang="en-NZ" dirty="0" smtClean="0"/>
              <a:t>Five key messages for 2018</a:t>
            </a:r>
            <a:endParaRPr lang="en-NZ" dirty="0"/>
          </a:p>
        </p:txBody>
      </p:sp>
      <p:sp>
        <p:nvSpPr>
          <p:cNvPr id="4" name="Slide Number Placeholder 3"/>
          <p:cNvSpPr>
            <a:spLocks noGrp="1"/>
          </p:cNvSpPr>
          <p:nvPr>
            <p:ph type="sldNum" sz="quarter" idx="4294967295"/>
          </p:nvPr>
        </p:nvSpPr>
        <p:spPr>
          <a:xfrm>
            <a:off x="7323138" y="6489700"/>
            <a:ext cx="1820862" cy="368300"/>
          </a:xfrm>
          <a:prstGeom prst="rect">
            <a:avLst/>
          </a:prstGeom>
        </p:spPr>
        <p:txBody>
          <a:bodyPr/>
          <a:lstStyle/>
          <a:p>
            <a:pPr algn="r">
              <a:defRPr/>
            </a:pPr>
            <a:fld id="{A78503A7-2DE5-40C4-9D7E-2063D0980571}" type="slidenum">
              <a:rPr lang="en-US" smtClean="0">
                <a:solidFill>
                  <a:schemeClr val="bg1">
                    <a:lumMod val="65000"/>
                  </a:schemeClr>
                </a:solidFill>
              </a:rPr>
              <a:pPr algn="r">
                <a:defRPr/>
              </a:pPr>
              <a:t>4</a:t>
            </a:fld>
            <a:endParaRPr lang="en-US" dirty="0">
              <a:solidFill>
                <a:schemeClr val="bg1">
                  <a:lumMod val="65000"/>
                </a:schemeClr>
              </a:solidFill>
            </a:endParaRPr>
          </a:p>
        </p:txBody>
      </p:sp>
      <p:sp>
        <p:nvSpPr>
          <p:cNvPr id="7" name="TextBox 6"/>
          <p:cNvSpPr txBox="1"/>
          <p:nvPr/>
        </p:nvSpPr>
        <p:spPr>
          <a:xfrm>
            <a:off x="6755055" y="5882485"/>
            <a:ext cx="1069432" cy="957354"/>
          </a:xfrm>
          <a:prstGeom prst="rect">
            <a:avLst/>
          </a:prstGeom>
          <a:solidFill>
            <a:schemeClr val="bg1"/>
          </a:solidFill>
        </p:spPr>
        <p:txBody>
          <a:bodyPr wrap="square" rtlCol="0">
            <a:spAutoFit/>
          </a:bodyPr>
          <a:lstStyle/>
          <a:p>
            <a:endParaRPr lang="en-NZ" dirty="0"/>
          </a:p>
        </p:txBody>
      </p:sp>
    </p:spTree>
    <p:custDataLst>
      <p:tags r:id="rId1"/>
    </p:custDataLst>
    <p:extLst>
      <p:ext uri="{BB962C8B-B14F-4D97-AF65-F5344CB8AC3E}">
        <p14:creationId xmlns:p14="http://schemas.microsoft.com/office/powerpoint/2010/main" val="41792696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17315"/>
            <a:ext cx="8564880" cy="4248150"/>
          </a:xfrm>
        </p:spPr>
        <p:txBody>
          <a:bodyPr/>
          <a:lstStyle/>
          <a:p>
            <a:pPr marL="0" indent="0">
              <a:buNone/>
            </a:pPr>
            <a:r>
              <a:rPr lang="en-NZ" dirty="0" smtClean="0"/>
              <a:t>Common reactions include</a:t>
            </a:r>
          </a:p>
          <a:p>
            <a:r>
              <a:rPr lang="en-NZ" sz="2800" dirty="0" smtClean="0"/>
              <a:t>Pain and redness at site (1 in 3 adults)</a:t>
            </a:r>
          </a:p>
          <a:p>
            <a:r>
              <a:rPr lang="en-NZ" sz="2800" dirty="0" smtClean="0"/>
              <a:t>Ache and pains (1 in 10 adults)</a:t>
            </a:r>
          </a:p>
          <a:p>
            <a:r>
              <a:rPr lang="en-NZ" sz="2800" dirty="0" smtClean="0"/>
              <a:t>Fever, unwell, tired</a:t>
            </a:r>
          </a:p>
          <a:p>
            <a:pPr marL="0" lvl="2" indent="0">
              <a:buNone/>
            </a:pPr>
            <a:r>
              <a:rPr lang="en-NZ" b="1" dirty="0" smtClean="0">
                <a:solidFill>
                  <a:srgbClr val="0070C0"/>
                </a:solidFill>
              </a:rPr>
              <a:t>NB: AN INACTIVATED VACCINE CANNOT GIVE YOU INFLUENZA!</a:t>
            </a:r>
          </a:p>
          <a:p>
            <a:r>
              <a:rPr lang="en-NZ" sz="2800" dirty="0" smtClean="0"/>
              <a:t>Most </a:t>
            </a:r>
            <a:r>
              <a:rPr lang="en-NZ" sz="2800" dirty="0"/>
              <a:t>significant serious reaction is anaphylaxis </a:t>
            </a:r>
            <a:r>
              <a:rPr lang="en-NZ" sz="2800" dirty="0" smtClean="0"/>
              <a:t>(</a:t>
            </a:r>
            <a:r>
              <a:rPr lang="en-NZ" sz="2800" dirty="0"/>
              <a:t>1.5 per million)</a:t>
            </a:r>
          </a:p>
          <a:p>
            <a:r>
              <a:rPr lang="en-NZ" sz="2800" dirty="0"/>
              <a:t>Fever common in children</a:t>
            </a:r>
          </a:p>
          <a:p>
            <a:endParaRPr lang="en-NZ" sz="2400" dirty="0"/>
          </a:p>
          <a:p>
            <a:pPr marL="0" lvl="2" indent="0">
              <a:buNone/>
            </a:pPr>
            <a:endParaRPr lang="en-NZ" dirty="0"/>
          </a:p>
        </p:txBody>
      </p:sp>
      <p:sp>
        <p:nvSpPr>
          <p:cNvPr id="2" name="Title 1"/>
          <p:cNvSpPr>
            <a:spLocks noGrp="1"/>
          </p:cNvSpPr>
          <p:nvPr>
            <p:ph type="title"/>
          </p:nvPr>
        </p:nvSpPr>
        <p:spPr/>
        <p:txBody>
          <a:bodyPr/>
          <a:lstStyle/>
          <a:p>
            <a:r>
              <a:rPr lang="en-NZ" dirty="0" smtClean="0"/>
              <a:t>Safety of influenza vaccination</a:t>
            </a:r>
            <a:endParaRPr lang="en-NZ" dirty="0">
              <a:solidFill>
                <a:srgbClr val="FF0000"/>
              </a:solidFill>
            </a:endParaRPr>
          </a:p>
        </p:txBody>
      </p:sp>
      <p:sp>
        <p:nvSpPr>
          <p:cNvPr id="4" name="Slide Number Placeholder 3"/>
          <p:cNvSpPr>
            <a:spLocks noGrp="1"/>
          </p:cNvSpPr>
          <p:nvPr>
            <p:ph type="sldNum" sz="quarter" idx="4294967295"/>
          </p:nvPr>
        </p:nvSpPr>
        <p:spPr>
          <a:xfrm>
            <a:off x="7323138" y="6500813"/>
            <a:ext cx="1820862" cy="368300"/>
          </a:xfrm>
          <a:prstGeom prst="rect">
            <a:avLst/>
          </a:prstGeom>
        </p:spPr>
        <p:txBody>
          <a:bodyPr/>
          <a:lstStyle/>
          <a:p>
            <a:pPr algn="r">
              <a:defRPr/>
            </a:pPr>
            <a:fld id="{A78503A7-2DE5-40C4-9D7E-2063D0980571}" type="slidenum">
              <a:rPr lang="en-US" smtClean="0">
                <a:solidFill>
                  <a:schemeClr val="bg1">
                    <a:lumMod val="75000"/>
                  </a:schemeClr>
                </a:solidFill>
              </a:rPr>
              <a:pPr algn="r">
                <a:defRPr/>
              </a:pPr>
              <a:t>40</a:t>
            </a:fld>
            <a:endParaRPr lang="en-US" dirty="0">
              <a:solidFill>
                <a:schemeClr val="bg1">
                  <a:lumMod val="75000"/>
                </a:schemeClr>
              </a:solidFill>
            </a:endParaRPr>
          </a:p>
        </p:txBody>
      </p:sp>
      <p:sp>
        <p:nvSpPr>
          <p:cNvPr id="6" name="TextBox 5"/>
          <p:cNvSpPr txBox="1"/>
          <p:nvPr/>
        </p:nvSpPr>
        <p:spPr>
          <a:xfrm>
            <a:off x="6755055" y="5882485"/>
            <a:ext cx="1069432" cy="957354"/>
          </a:xfrm>
          <a:prstGeom prst="rect">
            <a:avLst/>
          </a:prstGeom>
          <a:solidFill>
            <a:schemeClr val="bg1"/>
          </a:solidFill>
        </p:spPr>
        <p:txBody>
          <a:bodyPr wrap="square" rtlCol="0">
            <a:spAutoFit/>
          </a:bodyPr>
          <a:lstStyle/>
          <a:p>
            <a:endParaRPr lang="en-NZ" dirty="0"/>
          </a:p>
        </p:txBody>
      </p:sp>
    </p:spTree>
    <p:custDataLst>
      <p:tags r:id="rId1"/>
    </p:custDataLst>
    <p:extLst>
      <p:ext uri="{BB962C8B-B14F-4D97-AF65-F5344CB8AC3E}">
        <p14:creationId xmlns:p14="http://schemas.microsoft.com/office/powerpoint/2010/main" val="94867380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18201"/>
            <a:ext cx="8579296" cy="3747263"/>
          </a:xfrm>
        </p:spPr>
        <p:txBody>
          <a:bodyPr/>
          <a:lstStyle/>
          <a:p>
            <a:pPr marL="0" indent="0">
              <a:buNone/>
            </a:pPr>
            <a:r>
              <a:rPr lang="en-US" dirty="0" smtClean="0"/>
              <a:t>WHO recommends annual vaccination for:</a:t>
            </a:r>
          </a:p>
          <a:p>
            <a:r>
              <a:rPr lang="en-US" dirty="0" smtClean="0"/>
              <a:t>Pregnant women at any stage of pregnancy</a:t>
            </a:r>
          </a:p>
          <a:p>
            <a:r>
              <a:rPr lang="en-US" dirty="0" smtClean="0"/>
              <a:t>Children aged 6 months to 5 years</a:t>
            </a:r>
          </a:p>
          <a:p>
            <a:r>
              <a:rPr lang="en-US" dirty="0" smtClean="0"/>
              <a:t>Elderly individuals (≥65 years of age)</a:t>
            </a:r>
          </a:p>
          <a:p>
            <a:r>
              <a:rPr lang="en-US" dirty="0" smtClean="0"/>
              <a:t>Individuals with chronic medical conditions</a:t>
            </a:r>
          </a:p>
          <a:p>
            <a:r>
              <a:rPr lang="en-US" dirty="0" smtClean="0"/>
              <a:t>Healthcare workers</a:t>
            </a:r>
            <a:endParaRPr lang="en-US" dirty="0"/>
          </a:p>
        </p:txBody>
      </p:sp>
      <p:sp>
        <p:nvSpPr>
          <p:cNvPr id="2" name="Title 1"/>
          <p:cNvSpPr>
            <a:spLocks noGrp="1"/>
          </p:cNvSpPr>
          <p:nvPr>
            <p:ph type="title"/>
          </p:nvPr>
        </p:nvSpPr>
        <p:spPr>
          <a:xfrm>
            <a:off x="457199" y="145545"/>
            <a:ext cx="7747687" cy="1143000"/>
          </a:xfrm>
        </p:spPr>
        <p:txBody>
          <a:bodyPr>
            <a:normAutofit fontScale="90000"/>
          </a:bodyPr>
          <a:lstStyle/>
          <a:p>
            <a:r>
              <a:rPr lang="en-NZ" dirty="0" smtClean="0"/>
              <a:t>World Health Organization recommendation</a:t>
            </a:r>
            <a:endParaRPr lang="en-NZ" dirty="0"/>
          </a:p>
        </p:txBody>
      </p:sp>
      <p:sp>
        <p:nvSpPr>
          <p:cNvPr id="4" name="Slide Number Placeholder 3"/>
          <p:cNvSpPr txBox="1">
            <a:spLocks/>
          </p:cNvSpPr>
          <p:nvPr/>
        </p:nvSpPr>
        <p:spPr>
          <a:xfrm>
            <a:off x="7215188" y="6512142"/>
            <a:ext cx="1821308" cy="369082"/>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algn="r">
              <a:defRPr/>
            </a:pPr>
            <a:r>
              <a:rPr lang="en-US" dirty="0" smtClean="0">
                <a:solidFill>
                  <a:schemeClr val="bg1">
                    <a:lumMod val="65000"/>
                  </a:schemeClr>
                </a:solidFill>
              </a:rPr>
              <a:t>26</a:t>
            </a:r>
            <a:endParaRPr lang="en-US" dirty="0">
              <a:solidFill>
                <a:schemeClr val="bg1">
                  <a:lumMod val="65000"/>
                </a:schemeClr>
              </a:solidFill>
            </a:endParaRPr>
          </a:p>
        </p:txBody>
      </p:sp>
      <p:sp>
        <p:nvSpPr>
          <p:cNvPr id="5" name="TextBox 4"/>
          <p:cNvSpPr txBox="1"/>
          <p:nvPr/>
        </p:nvSpPr>
        <p:spPr>
          <a:xfrm>
            <a:off x="6755055" y="5882485"/>
            <a:ext cx="1069432" cy="957354"/>
          </a:xfrm>
          <a:prstGeom prst="rect">
            <a:avLst/>
          </a:prstGeom>
          <a:solidFill>
            <a:schemeClr val="bg1"/>
          </a:solidFill>
        </p:spPr>
        <p:txBody>
          <a:bodyPr wrap="square" rtlCol="0">
            <a:spAutoFit/>
          </a:bodyPr>
          <a:lstStyle/>
          <a:p>
            <a:endParaRPr lang="en-NZ" dirty="0"/>
          </a:p>
        </p:txBody>
      </p:sp>
    </p:spTree>
    <p:custDataLst>
      <p:tags r:id="rId1"/>
    </p:custDataLst>
    <p:extLst>
      <p:ext uri="{BB962C8B-B14F-4D97-AF65-F5344CB8AC3E}">
        <p14:creationId xmlns:p14="http://schemas.microsoft.com/office/powerpoint/2010/main" val="332720958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17315"/>
            <a:ext cx="8321040" cy="4248150"/>
          </a:xfrm>
        </p:spPr>
        <p:txBody>
          <a:bodyPr/>
          <a:lstStyle/>
          <a:p>
            <a:pPr marL="0" indent="0">
              <a:buNone/>
            </a:pPr>
            <a:r>
              <a:rPr lang="en-NZ" sz="2800" dirty="0" smtClean="0"/>
              <a:t>The current recommendations are as follows:</a:t>
            </a:r>
          </a:p>
          <a:p>
            <a:r>
              <a:rPr lang="en-NZ" sz="2800" dirty="0" smtClean="0"/>
              <a:t>Do not use routine antipyretics pre or post vaccination </a:t>
            </a:r>
          </a:p>
          <a:p>
            <a:r>
              <a:rPr lang="en-NZ" sz="2800" dirty="0" smtClean="0"/>
              <a:t>Use analgesics (paracetamol or ibuprofen) for relief of </a:t>
            </a:r>
            <a:r>
              <a:rPr lang="en-NZ" sz="2800" dirty="0"/>
              <a:t>significant pain </a:t>
            </a:r>
            <a:r>
              <a:rPr lang="en-NZ" sz="2800" dirty="0" smtClean="0"/>
              <a:t>or discomfort post vaccination</a:t>
            </a:r>
          </a:p>
          <a:p>
            <a:r>
              <a:rPr lang="en-NZ" sz="2800" dirty="0"/>
              <a:t>Manage discomfort of fever with cooling measures; cool drinks or tepid sponging</a:t>
            </a:r>
          </a:p>
          <a:p>
            <a:endParaRPr lang="en-NZ" sz="2800" dirty="0"/>
          </a:p>
        </p:txBody>
      </p:sp>
      <p:sp>
        <p:nvSpPr>
          <p:cNvPr id="2" name="Title 1"/>
          <p:cNvSpPr>
            <a:spLocks noGrp="1"/>
          </p:cNvSpPr>
          <p:nvPr>
            <p:ph type="title"/>
          </p:nvPr>
        </p:nvSpPr>
        <p:spPr/>
        <p:txBody>
          <a:bodyPr/>
          <a:lstStyle/>
          <a:p>
            <a:r>
              <a:rPr lang="en-NZ" dirty="0" smtClean="0"/>
              <a:t>Use of </a:t>
            </a:r>
            <a:r>
              <a:rPr lang="en-NZ" dirty="0" err="1" smtClean="0"/>
              <a:t>paracetamol</a:t>
            </a:r>
            <a:r>
              <a:rPr lang="en-NZ" dirty="0" smtClean="0"/>
              <a:t> </a:t>
            </a:r>
            <a:endParaRPr lang="en-NZ" dirty="0"/>
          </a:p>
        </p:txBody>
      </p:sp>
      <p:sp>
        <p:nvSpPr>
          <p:cNvPr id="4" name="Slide Number Placeholder 3"/>
          <p:cNvSpPr>
            <a:spLocks noGrp="1"/>
          </p:cNvSpPr>
          <p:nvPr>
            <p:ph type="sldNum" sz="quarter" idx="4294967295"/>
          </p:nvPr>
        </p:nvSpPr>
        <p:spPr>
          <a:xfrm>
            <a:off x="7323138" y="6511925"/>
            <a:ext cx="1820862" cy="369888"/>
          </a:xfrm>
          <a:prstGeom prst="rect">
            <a:avLst/>
          </a:prstGeom>
        </p:spPr>
        <p:txBody>
          <a:bodyPr/>
          <a:lstStyle/>
          <a:p>
            <a:pPr algn="r">
              <a:defRPr/>
            </a:pPr>
            <a:fld id="{A78503A7-2DE5-40C4-9D7E-2063D0980571}" type="slidenum">
              <a:rPr lang="en-US" smtClean="0">
                <a:solidFill>
                  <a:schemeClr val="bg1">
                    <a:lumMod val="75000"/>
                  </a:schemeClr>
                </a:solidFill>
              </a:rPr>
              <a:pPr algn="r">
                <a:defRPr/>
              </a:pPr>
              <a:t>42</a:t>
            </a:fld>
            <a:endParaRPr lang="en-US" dirty="0">
              <a:solidFill>
                <a:schemeClr val="bg1">
                  <a:lumMod val="75000"/>
                </a:schemeClr>
              </a:solidFill>
            </a:endParaRPr>
          </a:p>
        </p:txBody>
      </p:sp>
      <p:sp>
        <p:nvSpPr>
          <p:cNvPr id="5" name="TextBox 4"/>
          <p:cNvSpPr txBox="1"/>
          <p:nvPr/>
        </p:nvSpPr>
        <p:spPr>
          <a:xfrm>
            <a:off x="6755055" y="5882485"/>
            <a:ext cx="1069432" cy="957354"/>
          </a:xfrm>
          <a:prstGeom prst="rect">
            <a:avLst/>
          </a:prstGeom>
          <a:solidFill>
            <a:schemeClr val="bg1"/>
          </a:solidFill>
        </p:spPr>
        <p:txBody>
          <a:bodyPr wrap="square" rtlCol="0">
            <a:spAutoFit/>
          </a:bodyPr>
          <a:lstStyle/>
          <a:p>
            <a:endParaRPr lang="en-NZ" dirty="0"/>
          </a:p>
        </p:txBody>
      </p:sp>
    </p:spTree>
    <p:custDataLst>
      <p:tags r:id="rId1"/>
    </p:custDataLst>
    <p:extLst>
      <p:ext uri="{BB962C8B-B14F-4D97-AF65-F5344CB8AC3E}">
        <p14:creationId xmlns:p14="http://schemas.microsoft.com/office/powerpoint/2010/main" val="28077849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755055" y="5882485"/>
            <a:ext cx="1069432" cy="957354"/>
          </a:xfrm>
          <a:prstGeom prst="rect">
            <a:avLst/>
          </a:prstGeom>
          <a:solidFill>
            <a:schemeClr val="bg1"/>
          </a:solidFill>
        </p:spPr>
        <p:txBody>
          <a:bodyPr wrap="square" rtlCol="0">
            <a:spAutoFit/>
          </a:bodyPr>
          <a:lstStyle/>
          <a:p>
            <a:endParaRPr lang="en-NZ" dirty="0"/>
          </a:p>
        </p:txBody>
      </p:sp>
      <p:pic>
        <p:nvPicPr>
          <p:cNvPr id="4" name="Picture 3"/>
          <p:cNvPicPr>
            <a:picLocks noChangeAspect="1"/>
          </p:cNvPicPr>
          <p:nvPr/>
        </p:nvPicPr>
        <p:blipFill>
          <a:blip r:embed="rId3"/>
          <a:stretch>
            <a:fillRect/>
          </a:stretch>
        </p:blipFill>
        <p:spPr>
          <a:xfrm>
            <a:off x="5966728" y="4649081"/>
            <a:ext cx="3023534" cy="2024378"/>
          </a:xfrm>
          <a:prstGeom prst="rect">
            <a:avLst/>
          </a:prstGeom>
          <a:ln>
            <a:noFill/>
          </a:ln>
          <a:effectLst>
            <a:outerShdw blurRad="292100" dist="139700" dir="2700000" algn="tl" rotWithShape="0">
              <a:srgbClr val="333333">
                <a:alpha val="65000"/>
              </a:srgbClr>
            </a:outerShdw>
          </a:effectLst>
        </p:spPr>
      </p:pic>
      <p:sp>
        <p:nvSpPr>
          <p:cNvPr id="8195" name="Content Placeholder 2"/>
          <p:cNvSpPr>
            <a:spLocks noGrp="1"/>
          </p:cNvSpPr>
          <p:nvPr>
            <p:ph idx="1"/>
          </p:nvPr>
        </p:nvSpPr>
        <p:spPr>
          <a:xfrm>
            <a:off x="457199" y="1109133"/>
            <a:ext cx="7761768" cy="4773352"/>
          </a:xfrm>
        </p:spPr>
        <p:txBody>
          <a:bodyPr/>
          <a:lstStyle/>
          <a:p>
            <a:r>
              <a:rPr lang="en-US" altLang="en-US" sz="2400" dirty="0" smtClean="0"/>
              <a:t>Blue dust theme same as 2015 – 2017 campaign</a:t>
            </a:r>
          </a:p>
          <a:p>
            <a:pPr>
              <a:spcBef>
                <a:spcPts val="600"/>
              </a:spcBef>
              <a:spcAft>
                <a:spcPts val="1200"/>
              </a:spcAft>
            </a:pPr>
            <a:r>
              <a:rPr lang="en-US" altLang="en-US" sz="2400" dirty="0" smtClean="0"/>
              <a:t>The blue powder is a very visible                                         way to show the virus being                                              spread to others                                                    </a:t>
            </a:r>
            <a:endParaRPr lang="en-US" altLang="en-US" sz="2400" dirty="0"/>
          </a:p>
          <a:p>
            <a:pPr marL="0" indent="0">
              <a:spcBef>
                <a:spcPts val="600"/>
              </a:spcBef>
              <a:spcAft>
                <a:spcPts val="0"/>
              </a:spcAft>
              <a:buNone/>
            </a:pPr>
            <a:r>
              <a:rPr lang="en-US" altLang="en-US" sz="2400" dirty="0" smtClean="0"/>
              <a:t>Messages in campaign are: </a:t>
            </a:r>
          </a:p>
          <a:p>
            <a:pPr>
              <a:spcBef>
                <a:spcPts val="0"/>
              </a:spcBef>
            </a:pPr>
            <a:r>
              <a:rPr lang="en-US" altLang="en-US" sz="2400" dirty="0" smtClean="0"/>
              <a:t>Flu can be anywhere! </a:t>
            </a:r>
            <a:r>
              <a:rPr lang="en-US" altLang="en-US" sz="2000" i="1" dirty="0" smtClean="0"/>
              <a:t>(From </a:t>
            </a:r>
            <a:r>
              <a:rPr lang="en-US" altLang="en-US" sz="2000" i="1" dirty="0"/>
              <a:t>the </a:t>
            </a:r>
            <a:r>
              <a:rPr lang="en-US" altLang="en-US" sz="2000" i="1" dirty="0" smtClean="0"/>
              <a:t>standard </a:t>
            </a:r>
            <a:r>
              <a:rPr lang="en-US" altLang="en-US" sz="2000" i="1" dirty="0" err="1"/>
              <a:t>tv</a:t>
            </a:r>
            <a:r>
              <a:rPr lang="en-US" altLang="en-US" sz="2000" i="1" dirty="0"/>
              <a:t> </a:t>
            </a:r>
            <a:r>
              <a:rPr lang="en-US" altLang="en-US" sz="2000" i="1" dirty="0" smtClean="0"/>
              <a:t>ad)</a:t>
            </a:r>
            <a:endParaRPr lang="en-US" altLang="en-US" sz="2000" i="1" dirty="0"/>
          </a:p>
          <a:p>
            <a:r>
              <a:rPr lang="en-US" altLang="en-US" sz="2400" dirty="0" smtClean="0"/>
              <a:t>Many people infected with flu don’t have               symptoms can still pass it on. </a:t>
            </a:r>
            <a:r>
              <a:rPr lang="en-US" altLang="en-US" sz="2000" i="1" dirty="0" smtClean="0"/>
              <a:t>(From </a:t>
            </a:r>
            <a:r>
              <a:rPr lang="en-US" altLang="en-US" sz="2000" b="1" i="1" dirty="0" smtClean="0"/>
              <a:t>flu infographic video</a:t>
            </a:r>
            <a:r>
              <a:rPr lang="en-US" altLang="en-US" sz="2000" i="1" dirty="0" smtClean="0"/>
              <a:t>)       </a:t>
            </a:r>
            <a:r>
              <a:rPr lang="en-US" altLang="en-US" sz="2000" dirty="0" smtClean="0"/>
              <a:t>See it here: </a:t>
            </a:r>
            <a:r>
              <a:rPr lang="en-NZ" sz="2400" u="sng" dirty="0" smtClean="0">
                <a:hlinkClick r:id="rId4"/>
              </a:rPr>
              <a:t>https</a:t>
            </a:r>
            <a:r>
              <a:rPr lang="en-NZ" sz="2400" u="sng" dirty="0">
                <a:hlinkClick r:id="rId4"/>
              </a:rPr>
              <a:t>://</a:t>
            </a:r>
            <a:r>
              <a:rPr lang="en-NZ" sz="2400" u="sng" dirty="0" smtClean="0">
                <a:hlinkClick r:id="rId4"/>
              </a:rPr>
              <a:t>vimeo.com/212849223</a:t>
            </a:r>
            <a:endParaRPr lang="en-NZ" sz="2400" u="sng" dirty="0" smtClean="0"/>
          </a:p>
          <a:p>
            <a:pPr marL="0" indent="0">
              <a:buNone/>
            </a:pPr>
            <a:endParaRPr lang="en-NZ" sz="2400" u="sng" dirty="0"/>
          </a:p>
          <a:p>
            <a:pPr marL="0" indent="0">
              <a:buNone/>
            </a:pPr>
            <a:endParaRPr lang="en-NZ" sz="2400" u="sng" dirty="0" smtClean="0"/>
          </a:p>
          <a:p>
            <a:pPr marL="0" indent="0">
              <a:buNone/>
            </a:pPr>
            <a:endParaRPr lang="en-US" altLang="en-US" sz="2400" b="1" dirty="0">
              <a:solidFill>
                <a:srgbClr val="00B0F0"/>
              </a:solidFill>
            </a:endParaRPr>
          </a:p>
          <a:p>
            <a:pPr marL="0" indent="0">
              <a:buNone/>
            </a:pPr>
            <a:r>
              <a:rPr lang="en-US" altLang="en-US" sz="2400" b="1" dirty="0" smtClean="0">
                <a:solidFill>
                  <a:srgbClr val="00B0F0"/>
                </a:solidFill>
              </a:rPr>
              <a:t> </a:t>
            </a:r>
          </a:p>
        </p:txBody>
      </p:sp>
      <p:sp>
        <p:nvSpPr>
          <p:cNvPr id="8194" name="Title 1"/>
          <p:cNvSpPr>
            <a:spLocks noGrp="1"/>
          </p:cNvSpPr>
          <p:nvPr>
            <p:ph type="title"/>
          </p:nvPr>
        </p:nvSpPr>
        <p:spPr/>
        <p:txBody>
          <a:bodyPr/>
          <a:lstStyle/>
          <a:p>
            <a:r>
              <a:rPr lang="en-US" altLang="en-US" dirty="0" smtClean="0"/>
              <a:t>2018 promotional campaign	</a:t>
            </a:r>
          </a:p>
        </p:txBody>
      </p:sp>
      <p:sp>
        <p:nvSpPr>
          <p:cNvPr id="5" name="Slide Number Placeholder 3"/>
          <p:cNvSpPr txBox="1">
            <a:spLocks/>
          </p:cNvSpPr>
          <p:nvPr/>
        </p:nvSpPr>
        <p:spPr>
          <a:xfrm>
            <a:off x="7215188" y="6488918"/>
            <a:ext cx="1821308" cy="369082"/>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algn="r">
              <a:defRPr/>
            </a:pPr>
            <a:r>
              <a:rPr lang="en-US" dirty="0">
                <a:solidFill>
                  <a:schemeClr val="bg1">
                    <a:lumMod val="65000"/>
                  </a:schemeClr>
                </a:solidFill>
              </a:rPr>
              <a:t>6</a:t>
            </a:r>
          </a:p>
        </p:txBody>
      </p:sp>
      <p:pic>
        <p:nvPicPr>
          <p:cNvPr id="3" name="Picture 2"/>
          <p:cNvPicPr>
            <a:picLocks noChangeAspect="1"/>
          </p:cNvPicPr>
          <p:nvPr/>
        </p:nvPicPr>
        <p:blipFill>
          <a:blip r:embed="rId5"/>
          <a:stretch>
            <a:fillRect/>
          </a:stretch>
        </p:blipFill>
        <p:spPr>
          <a:xfrm>
            <a:off x="4943455" y="1445091"/>
            <a:ext cx="4046807" cy="2050718"/>
          </a:xfrm>
          <a:prstGeom prst="rect">
            <a:avLst/>
          </a:prstGeom>
        </p:spPr>
      </p:pic>
    </p:spTree>
    <p:custDataLst>
      <p:tags r:id="rId1"/>
    </p:custDataLst>
    <p:extLst>
      <p:ext uri="{BB962C8B-B14F-4D97-AF65-F5344CB8AC3E}">
        <p14:creationId xmlns:p14="http://schemas.microsoft.com/office/powerpoint/2010/main" val="18858116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192" y="145545"/>
            <a:ext cx="8253004" cy="1143000"/>
          </a:xfrm>
        </p:spPr>
        <p:txBody>
          <a:bodyPr/>
          <a:lstStyle/>
          <a:p>
            <a:r>
              <a:rPr lang="en-NZ" dirty="0" smtClean="0"/>
              <a:t>Resources similar in 2018</a:t>
            </a:r>
            <a:endParaRPr lang="en-NZ" dirty="0"/>
          </a:p>
        </p:txBody>
      </p:sp>
      <p:sp>
        <p:nvSpPr>
          <p:cNvPr id="4" name="Slide Number Placeholder 3"/>
          <p:cNvSpPr>
            <a:spLocks noGrp="1"/>
          </p:cNvSpPr>
          <p:nvPr>
            <p:ph type="sldNum" sz="quarter" idx="4294967295"/>
          </p:nvPr>
        </p:nvSpPr>
        <p:spPr>
          <a:xfrm>
            <a:off x="7323138" y="6489700"/>
            <a:ext cx="1820862" cy="368300"/>
          </a:xfrm>
          <a:prstGeom prst="rect">
            <a:avLst/>
          </a:prstGeom>
        </p:spPr>
        <p:txBody>
          <a:bodyPr/>
          <a:lstStyle/>
          <a:p>
            <a:pPr algn="r">
              <a:defRPr/>
            </a:pPr>
            <a:fld id="{A78503A7-2DE5-40C4-9D7E-2063D0980571}" type="slidenum">
              <a:rPr lang="en-US" smtClean="0">
                <a:solidFill>
                  <a:schemeClr val="bg1">
                    <a:lumMod val="65000"/>
                  </a:schemeClr>
                </a:solidFill>
              </a:rPr>
              <a:pPr algn="r">
                <a:defRPr/>
              </a:pPr>
              <a:t>6</a:t>
            </a:fld>
            <a:endParaRPr lang="en-US" dirty="0">
              <a:solidFill>
                <a:schemeClr val="bg1">
                  <a:lumMod val="65000"/>
                </a:schemeClr>
              </a:solidFill>
            </a:endParaRPr>
          </a:p>
        </p:txBody>
      </p:sp>
      <p:sp>
        <p:nvSpPr>
          <p:cNvPr id="6" name="TextBox 5"/>
          <p:cNvSpPr txBox="1"/>
          <p:nvPr/>
        </p:nvSpPr>
        <p:spPr>
          <a:xfrm>
            <a:off x="6755055" y="5882485"/>
            <a:ext cx="1069432" cy="957354"/>
          </a:xfrm>
          <a:prstGeom prst="rect">
            <a:avLst/>
          </a:prstGeom>
          <a:solidFill>
            <a:schemeClr val="bg1"/>
          </a:solidFill>
        </p:spPr>
        <p:txBody>
          <a:bodyPr wrap="square" rtlCol="0">
            <a:spAutoFit/>
          </a:bodyPr>
          <a:lstStyle/>
          <a:p>
            <a:endParaRPr lang="en-NZ" dirty="0"/>
          </a:p>
        </p:txBody>
      </p:sp>
      <p:pic>
        <p:nvPicPr>
          <p:cNvPr id="3" name="Picture 2"/>
          <p:cNvPicPr>
            <a:picLocks noChangeAspect="1"/>
          </p:cNvPicPr>
          <p:nvPr/>
        </p:nvPicPr>
        <p:blipFill>
          <a:blip r:embed="rId4"/>
          <a:stretch>
            <a:fillRect/>
          </a:stretch>
        </p:blipFill>
        <p:spPr>
          <a:xfrm>
            <a:off x="5813778" y="2032206"/>
            <a:ext cx="3267148" cy="4659019"/>
          </a:xfrm>
          <a:prstGeom prst="rect">
            <a:avLst/>
          </a:prstGeom>
        </p:spPr>
      </p:pic>
      <p:sp>
        <p:nvSpPr>
          <p:cNvPr id="5" name="Rectangle 4"/>
          <p:cNvSpPr/>
          <p:nvPr/>
        </p:nvSpPr>
        <p:spPr>
          <a:xfrm>
            <a:off x="3244964" y="1177522"/>
            <a:ext cx="5344886" cy="830997"/>
          </a:xfrm>
          <a:prstGeom prst="rect">
            <a:avLst/>
          </a:prstGeom>
        </p:spPr>
        <p:txBody>
          <a:bodyPr wrap="square">
            <a:spAutoFit/>
          </a:bodyPr>
          <a:lstStyle/>
          <a:p>
            <a:r>
              <a:rPr lang="en-US" sz="2400" dirty="0">
                <a:cs typeface="Arial" panose="020B0604020202020204" pitchFamily="34" charset="0"/>
              </a:rPr>
              <a:t>Ordering of all </a:t>
            </a:r>
            <a:r>
              <a:rPr lang="en-US" sz="2400" dirty="0" smtClean="0">
                <a:cs typeface="Arial" panose="020B0604020202020204" pitchFamily="34" charset="0"/>
              </a:rPr>
              <a:t>print resources is online at </a:t>
            </a:r>
            <a:r>
              <a:rPr lang="en-US" sz="2400" dirty="0" smtClean="0">
                <a:solidFill>
                  <a:srgbClr val="7F7F7F"/>
                </a:solidFill>
                <a:cs typeface="Arial" panose="020B0604020202020204" pitchFamily="34" charset="0"/>
                <a:hlinkClick r:id="rId5"/>
              </a:rPr>
              <a:t>www.influenza.org.nz/resources</a:t>
            </a:r>
            <a:r>
              <a:rPr lang="en-US" sz="2400" dirty="0" smtClean="0"/>
              <a:t>  </a:t>
            </a:r>
            <a:endParaRPr lang="en-NZ" sz="2400" dirty="0"/>
          </a:p>
        </p:txBody>
      </p:sp>
      <p:pic>
        <p:nvPicPr>
          <p:cNvPr id="8" name="Content Placeholder 7"/>
          <p:cNvPicPr>
            <a:picLocks noGrp="1" noChangeAspect="1"/>
          </p:cNvPicPr>
          <p:nvPr>
            <p:ph idx="1"/>
          </p:nvPr>
        </p:nvPicPr>
        <p:blipFill>
          <a:blip r:embed="rId6"/>
          <a:stretch>
            <a:fillRect/>
          </a:stretch>
        </p:blipFill>
        <p:spPr>
          <a:xfrm>
            <a:off x="609407" y="1153834"/>
            <a:ext cx="2635557" cy="4248150"/>
          </a:xfrm>
          <a:prstGeom prst="rect">
            <a:avLst/>
          </a:prstGeom>
        </p:spPr>
      </p:pic>
      <p:sp>
        <p:nvSpPr>
          <p:cNvPr id="7" name="TextBox 6"/>
          <p:cNvSpPr txBox="1"/>
          <p:nvPr/>
        </p:nvSpPr>
        <p:spPr>
          <a:xfrm>
            <a:off x="3314329" y="3009188"/>
            <a:ext cx="2603078" cy="3600986"/>
          </a:xfrm>
          <a:prstGeom prst="rect">
            <a:avLst/>
          </a:prstGeom>
          <a:noFill/>
        </p:spPr>
        <p:txBody>
          <a:bodyPr wrap="square" rtlCol="0">
            <a:spAutoFit/>
          </a:bodyPr>
          <a:lstStyle/>
          <a:p>
            <a:r>
              <a:rPr lang="en-NZ" sz="2400" b="1" dirty="0" smtClean="0"/>
              <a:t>New </a:t>
            </a:r>
            <a:r>
              <a:rPr lang="en-NZ" sz="2400" dirty="0" smtClean="0"/>
              <a:t>A3 poster to counter flu myths</a:t>
            </a:r>
          </a:p>
          <a:p>
            <a:pPr marL="342900" indent="-342900">
              <a:buFontTx/>
              <a:buChar char="-"/>
            </a:pPr>
            <a:r>
              <a:rPr lang="en-NZ" sz="2400" dirty="0" smtClean="0"/>
              <a:t>Will be sent out to GPs and pharmacies</a:t>
            </a:r>
          </a:p>
          <a:p>
            <a:pPr marL="342900" indent="-342900">
              <a:buFontTx/>
              <a:buChar char="-"/>
            </a:pPr>
            <a:r>
              <a:rPr lang="en-NZ" sz="2400" dirty="0" smtClean="0"/>
              <a:t>DHBs to print their own. </a:t>
            </a:r>
            <a:r>
              <a:rPr lang="en-NZ" sz="2000" dirty="0" smtClean="0"/>
              <a:t>File has been provided to DHB </a:t>
            </a:r>
            <a:r>
              <a:rPr lang="en-NZ" sz="2000" dirty="0" err="1" smtClean="0"/>
              <a:t>comms</a:t>
            </a:r>
            <a:r>
              <a:rPr lang="en-NZ" sz="2000" dirty="0" smtClean="0"/>
              <a:t> managers</a:t>
            </a:r>
            <a:endParaRPr lang="en-NZ" sz="2000" dirty="0"/>
          </a:p>
        </p:txBody>
      </p:sp>
    </p:spTree>
    <p:custDataLst>
      <p:tags r:id="rId1"/>
    </p:custDataLst>
    <p:extLst>
      <p:ext uri="{BB962C8B-B14F-4D97-AF65-F5344CB8AC3E}">
        <p14:creationId xmlns:p14="http://schemas.microsoft.com/office/powerpoint/2010/main" val="13269874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72136" y="1436511"/>
            <a:ext cx="7453313" cy="4905022"/>
          </a:xfrm>
        </p:spPr>
        <p:txBody>
          <a:bodyPr/>
          <a:lstStyle/>
          <a:p>
            <a:r>
              <a:rPr lang="en-US" sz="2400" dirty="0" smtClean="0"/>
              <a:t>New cover design</a:t>
            </a:r>
            <a:endParaRPr lang="en-US" sz="2400" dirty="0" smtClean="0">
              <a:solidFill>
                <a:srgbClr val="FF0000"/>
              </a:solidFill>
            </a:endParaRPr>
          </a:p>
          <a:p>
            <a:r>
              <a:rPr lang="en-US" sz="2400" dirty="0" smtClean="0"/>
              <a:t>Content and references updated</a:t>
            </a:r>
          </a:p>
          <a:p>
            <a:r>
              <a:rPr lang="en-US" sz="2400" dirty="0" smtClean="0"/>
              <a:t>Some reordering of content </a:t>
            </a:r>
          </a:p>
          <a:p>
            <a:pPr marL="0" indent="0">
              <a:buNone/>
            </a:pPr>
            <a:r>
              <a:rPr lang="en-US" sz="2400" dirty="0" smtClean="0"/>
              <a:t>Flu kit references are available at          </a:t>
            </a:r>
            <a:r>
              <a:rPr lang="en-US" sz="2400" dirty="0" smtClean="0">
                <a:hlinkClick r:id="rId4"/>
              </a:rPr>
              <a:t>www.influenza.org.nz</a:t>
            </a:r>
            <a:endParaRPr lang="en-NZ" sz="2400" dirty="0"/>
          </a:p>
        </p:txBody>
      </p:sp>
      <p:sp>
        <p:nvSpPr>
          <p:cNvPr id="2" name="Title 1"/>
          <p:cNvSpPr>
            <a:spLocks noGrp="1"/>
          </p:cNvSpPr>
          <p:nvPr>
            <p:ph type="title"/>
          </p:nvPr>
        </p:nvSpPr>
        <p:spPr>
          <a:xfrm>
            <a:off x="164387" y="145545"/>
            <a:ext cx="7453313" cy="1143000"/>
          </a:xfrm>
        </p:spPr>
        <p:txBody>
          <a:bodyPr/>
          <a:lstStyle/>
          <a:p>
            <a:r>
              <a:rPr lang="en-US" dirty="0" smtClean="0"/>
              <a:t>Influenza kit booklet for 2018</a:t>
            </a:r>
            <a:endParaRPr lang="en-NZ" dirty="0"/>
          </a:p>
        </p:txBody>
      </p:sp>
      <p:sp>
        <p:nvSpPr>
          <p:cNvPr id="4" name="TextBox 3"/>
          <p:cNvSpPr txBox="1"/>
          <p:nvPr/>
        </p:nvSpPr>
        <p:spPr>
          <a:xfrm>
            <a:off x="6755055" y="5882485"/>
            <a:ext cx="1069432" cy="957354"/>
          </a:xfrm>
          <a:prstGeom prst="rect">
            <a:avLst/>
          </a:prstGeom>
          <a:solidFill>
            <a:schemeClr val="bg1"/>
          </a:solidFill>
        </p:spPr>
        <p:txBody>
          <a:bodyPr wrap="square" rtlCol="0">
            <a:spAutoFit/>
          </a:bodyPr>
          <a:lstStyle/>
          <a:p>
            <a:endParaRPr lang="en-NZ" dirty="0"/>
          </a:p>
        </p:txBody>
      </p:sp>
      <p:pic>
        <p:nvPicPr>
          <p:cNvPr id="6" name="Picture 5"/>
          <p:cNvPicPr>
            <a:picLocks noChangeAspect="1"/>
          </p:cNvPicPr>
          <p:nvPr/>
        </p:nvPicPr>
        <p:blipFill>
          <a:blip r:embed="rId5"/>
          <a:stretch>
            <a:fillRect/>
          </a:stretch>
        </p:blipFill>
        <p:spPr>
          <a:xfrm>
            <a:off x="5204179" y="1436511"/>
            <a:ext cx="3776330" cy="5066686"/>
          </a:xfrm>
          <a:prstGeom prst="rect">
            <a:avLst/>
          </a:prstGeom>
          <a:ln>
            <a:noFill/>
          </a:ln>
          <a:effectLst>
            <a:outerShdw blurRad="292100" dist="139700" dir="2700000" algn="tl" rotWithShape="0">
              <a:srgbClr val="333333">
                <a:alpha val="65000"/>
              </a:srgbClr>
            </a:outerShdw>
          </a:effectLst>
        </p:spPr>
      </p:pic>
    </p:spTree>
    <p:custDataLst>
      <p:tags r:id="rId1"/>
    </p:custDataLst>
    <p:extLst>
      <p:ext uri="{BB962C8B-B14F-4D97-AF65-F5344CB8AC3E}">
        <p14:creationId xmlns:p14="http://schemas.microsoft.com/office/powerpoint/2010/main" val="38934057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Content Placeholder 2"/>
          <p:cNvSpPr>
            <a:spLocks noGrp="1"/>
          </p:cNvSpPr>
          <p:nvPr>
            <p:ph idx="1"/>
          </p:nvPr>
        </p:nvSpPr>
        <p:spPr>
          <a:xfrm>
            <a:off x="457199" y="1744677"/>
            <a:ext cx="8509000" cy="4592909"/>
          </a:xfrm>
        </p:spPr>
        <p:txBody>
          <a:bodyPr/>
          <a:lstStyle/>
          <a:p>
            <a:r>
              <a:rPr lang="en-US" altLang="en-US" sz="2800" dirty="0" smtClean="0"/>
              <a:t>Television adverts – 4 weeks from April 30  </a:t>
            </a:r>
          </a:p>
          <a:p>
            <a:r>
              <a:rPr lang="en-US" altLang="en-US" sz="2800" dirty="0" smtClean="0"/>
              <a:t>Video online</a:t>
            </a:r>
          </a:p>
          <a:p>
            <a:r>
              <a:rPr lang="en-US" altLang="en-US" sz="2800" dirty="0" smtClean="0"/>
              <a:t>Banner advertisements online</a:t>
            </a:r>
          </a:p>
          <a:p>
            <a:r>
              <a:rPr lang="en-US" altLang="en-US" sz="2800" dirty="0" smtClean="0"/>
              <a:t>Digital – Google </a:t>
            </a:r>
            <a:r>
              <a:rPr lang="en-US" altLang="en-US" sz="2800" dirty="0" err="1" smtClean="0"/>
              <a:t>Adwords</a:t>
            </a:r>
            <a:endParaRPr lang="en-US" altLang="en-US" sz="2800" dirty="0" smtClean="0"/>
          </a:p>
          <a:p>
            <a:r>
              <a:rPr lang="en-US" altLang="en-US" sz="2800" dirty="0" smtClean="0"/>
              <a:t>Eight week social media </a:t>
            </a:r>
            <a:r>
              <a:rPr lang="en-US" altLang="en-US" sz="2800" dirty="0" err="1" smtClean="0"/>
              <a:t>facebook</a:t>
            </a:r>
            <a:r>
              <a:rPr lang="en-US" altLang="en-US" sz="2800" dirty="0" smtClean="0"/>
              <a:t> in May/June</a:t>
            </a:r>
          </a:p>
          <a:p>
            <a:r>
              <a:rPr lang="en-US" altLang="en-US" sz="2800" dirty="0" smtClean="0"/>
              <a:t>No nationwide radio for 2018 </a:t>
            </a:r>
          </a:p>
          <a:p>
            <a:pPr lvl="1">
              <a:spcBef>
                <a:spcPts val="0"/>
              </a:spcBef>
            </a:pPr>
            <a:r>
              <a:rPr lang="en-US" altLang="en-US" dirty="0" smtClean="0"/>
              <a:t>but DHBs may use ad locally</a:t>
            </a:r>
          </a:p>
        </p:txBody>
      </p:sp>
      <p:sp>
        <p:nvSpPr>
          <p:cNvPr id="9218" name="Title 1"/>
          <p:cNvSpPr>
            <a:spLocks noGrp="1"/>
          </p:cNvSpPr>
          <p:nvPr>
            <p:ph type="title"/>
          </p:nvPr>
        </p:nvSpPr>
        <p:spPr>
          <a:xfrm>
            <a:off x="457199" y="450345"/>
            <a:ext cx="7453313" cy="1143000"/>
          </a:xfrm>
        </p:spPr>
        <p:txBody>
          <a:bodyPr/>
          <a:lstStyle/>
          <a:p>
            <a:r>
              <a:rPr lang="en-US" altLang="en-US" dirty="0" smtClean="0"/>
              <a:t>2018 public campaign </a:t>
            </a:r>
          </a:p>
        </p:txBody>
      </p:sp>
      <p:sp>
        <p:nvSpPr>
          <p:cNvPr id="5" name="Slide Number Placeholder 3"/>
          <p:cNvSpPr txBox="1">
            <a:spLocks/>
          </p:cNvSpPr>
          <p:nvPr/>
        </p:nvSpPr>
        <p:spPr>
          <a:xfrm>
            <a:off x="7215188" y="6488918"/>
            <a:ext cx="1821308" cy="369082"/>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algn="r">
              <a:defRPr/>
            </a:pPr>
            <a:r>
              <a:rPr lang="en-US" dirty="0" smtClean="0">
                <a:solidFill>
                  <a:schemeClr val="bg1">
                    <a:lumMod val="65000"/>
                  </a:schemeClr>
                </a:solidFill>
              </a:rPr>
              <a:t>8</a:t>
            </a:r>
            <a:endParaRPr lang="en-US" dirty="0">
              <a:solidFill>
                <a:schemeClr val="bg1">
                  <a:lumMod val="65000"/>
                </a:schemeClr>
              </a:solidFill>
            </a:endParaRPr>
          </a:p>
        </p:txBody>
      </p:sp>
      <p:sp>
        <p:nvSpPr>
          <p:cNvPr id="6" name="TextBox 5"/>
          <p:cNvSpPr txBox="1"/>
          <p:nvPr/>
        </p:nvSpPr>
        <p:spPr>
          <a:xfrm>
            <a:off x="6755055" y="5882485"/>
            <a:ext cx="1069432" cy="957354"/>
          </a:xfrm>
          <a:prstGeom prst="rect">
            <a:avLst/>
          </a:prstGeom>
          <a:solidFill>
            <a:schemeClr val="bg1"/>
          </a:solidFill>
        </p:spPr>
        <p:txBody>
          <a:bodyPr wrap="square" rtlCol="0">
            <a:spAutoFit/>
          </a:bodyPr>
          <a:lstStyle/>
          <a:p>
            <a:endParaRPr lang="en-NZ" dirty="0"/>
          </a:p>
        </p:txBody>
      </p:sp>
    </p:spTree>
    <p:custDataLst>
      <p:tags r:id="rId1"/>
    </p:custDataLst>
    <p:extLst>
      <p:ext uri="{BB962C8B-B14F-4D97-AF65-F5344CB8AC3E}">
        <p14:creationId xmlns:p14="http://schemas.microsoft.com/office/powerpoint/2010/main" val="19685630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17315"/>
            <a:ext cx="8439150" cy="4248150"/>
          </a:xfrm>
        </p:spPr>
        <p:txBody>
          <a:bodyPr/>
          <a:lstStyle/>
          <a:p>
            <a:pPr marL="0" indent="0">
              <a:buNone/>
            </a:pPr>
            <a:r>
              <a:rPr lang="en-US" sz="2800" dirty="0" smtClean="0"/>
              <a:t>Influenza </a:t>
            </a:r>
            <a:r>
              <a:rPr lang="en-US" sz="2800" dirty="0" err="1"/>
              <a:t>immunisation</a:t>
            </a:r>
            <a:r>
              <a:rPr lang="en-US" sz="2800" dirty="0"/>
              <a:t> is recommended and FREE for </a:t>
            </a:r>
            <a:r>
              <a:rPr lang="en-US" sz="2800" dirty="0" smtClean="0"/>
              <a:t>those most likely to </a:t>
            </a:r>
            <a:r>
              <a:rPr lang="en-US" sz="2800" dirty="0"/>
              <a:t>get very sick, </a:t>
            </a:r>
            <a:r>
              <a:rPr lang="en-US" sz="2800" dirty="0" smtClean="0"/>
              <a:t>go to hospital </a:t>
            </a:r>
            <a:r>
              <a:rPr lang="en-US" sz="2800" dirty="0"/>
              <a:t>or </a:t>
            </a:r>
            <a:r>
              <a:rPr lang="en-US" sz="2800" dirty="0" smtClean="0"/>
              <a:t>die from influenza:</a:t>
            </a:r>
            <a:endParaRPr lang="en-US" sz="2800" dirty="0"/>
          </a:p>
          <a:p>
            <a:pPr marL="857250" lvl="1" indent="-457200">
              <a:buFont typeface="+mj-lt"/>
              <a:buAutoNum type="arabicPeriod"/>
            </a:pPr>
            <a:r>
              <a:rPr lang="en-NZ" sz="2400" dirty="0" smtClean="0"/>
              <a:t>pregnant women</a:t>
            </a:r>
            <a:endParaRPr lang="en-NZ" sz="2400" dirty="0"/>
          </a:p>
          <a:p>
            <a:pPr marL="857250" lvl="1" indent="-457200">
              <a:buFont typeface="+mj-lt"/>
              <a:buAutoNum type="arabicPeriod"/>
            </a:pPr>
            <a:r>
              <a:rPr lang="en-US" sz="2400" dirty="0" smtClean="0"/>
              <a:t>people </a:t>
            </a:r>
            <a:r>
              <a:rPr lang="en-US" sz="2400" dirty="0"/>
              <a:t>aged 65 years old or </a:t>
            </a:r>
            <a:r>
              <a:rPr lang="en-US" sz="2400" dirty="0" smtClean="0"/>
              <a:t>older</a:t>
            </a:r>
            <a:endParaRPr lang="en-US" sz="2400" dirty="0"/>
          </a:p>
          <a:p>
            <a:pPr marL="857250" lvl="1" indent="-457200">
              <a:buFont typeface="+mj-lt"/>
              <a:buAutoNum type="arabicPeriod"/>
            </a:pPr>
            <a:r>
              <a:rPr lang="en-US" sz="2400" dirty="0" smtClean="0"/>
              <a:t>people </a:t>
            </a:r>
            <a:r>
              <a:rPr lang="en-US" sz="2400" dirty="0"/>
              <a:t>aged under 65 years with diabetes, most heart or lung conditions and </a:t>
            </a:r>
            <a:r>
              <a:rPr lang="en-US" sz="2400" dirty="0" smtClean="0"/>
              <a:t>some other illnesses</a:t>
            </a:r>
          </a:p>
          <a:p>
            <a:pPr marL="1257300" lvl="2" indent="-457200"/>
            <a:r>
              <a:rPr lang="en-US" sz="2000" dirty="0" smtClean="0"/>
              <a:t>Newly identified children </a:t>
            </a:r>
            <a:r>
              <a:rPr lang="en-US" sz="2000" dirty="0"/>
              <a:t>aged 4 years or under </a:t>
            </a:r>
            <a:r>
              <a:rPr lang="en-US" sz="2000" dirty="0" smtClean="0"/>
              <a:t>who go to hospital </a:t>
            </a:r>
            <a:r>
              <a:rPr lang="en-US" sz="2000" dirty="0"/>
              <a:t>for asthma or </a:t>
            </a:r>
            <a:r>
              <a:rPr lang="en-US" sz="2000" dirty="0" smtClean="0"/>
              <a:t>other breathing </a:t>
            </a:r>
            <a:r>
              <a:rPr lang="en-US" sz="2000" dirty="0"/>
              <a:t>problems. </a:t>
            </a:r>
          </a:p>
          <a:p>
            <a:pPr marL="457200" indent="-457200">
              <a:buAutoNum type="arabicPeriod"/>
            </a:pPr>
            <a:endParaRPr lang="en-NZ" sz="2000" dirty="0"/>
          </a:p>
          <a:p>
            <a:pPr marL="0" indent="0">
              <a:buNone/>
            </a:pPr>
            <a:endParaRPr lang="en-US" sz="2600" dirty="0" smtClean="0"/>
          </a:p>
          <a:p>
            <a:pPr marL="0" indent="0">
              <a:buNone/>
            </a:pPr>
            <a:endParaRPr lang="en-US" sz="2600" dirty="0"/>
          </a:p>
          <a:p>
            <a:pPr marL="0" indent="0">
              <a:buNone/>
            </a:pPr>
            <a:r>
              <a:rPr lang="en-US" sz="2600" dirty="0" smtClean="0"/>
              <a:t> </a:t>
            </a:r>
            <a:endParaRPr lang="en-NZ" sz="2600" dirty="0"/>
          </a:p>
        </p:txBody>
      </p:sp>
      <p:sp>
        <p:nvSpPr>
          <p:cNvPr id="2" name="Title 1"/>
          <p:cNvSpPr>
            <a:spLocks noGrp="1"/>
          </p:cNvSpPr>
          <p:nvPr>
            <p:ph type="title"/>
          </p:nvPr>
        </p:nvSpPr>
        <p:spPr/>
        <p:txBody>
          <a:bodyPr/>
          <a:lstStyle/>
          <a:p>
            <a:r>
              <a:rPr lang="en-US" dirty="0" smtClean="0"/>
              <a:t>Eligibility</a:t>
            </a:r>
            <a:endParaRPr lang="en-NZ" dirty="0"/>
          </a:p>
        </p:txBody>
      </p:sp>
      <p:sp>
        <p:nvSpPr>
          <p:cNvPr id="4" name="Slide Number Placeholder 3"/>
          <p:cNvSpPr>
            <a:spLocks noGrp="1"/>
          </p:cNvSpPr>
          <p:nvPr>
            <p:ph type="sldNum" sz="quarter" idx="4294967295"/>
          </p:nvPr>
        </p:nvSpPr>
        <p:spPr>
          <a:xfrm>
            <a:off x="7323138" y="6489700"/>
            <a:ext cx="1820862" cy="368300"/>
          </a:xfrm>
          <a:prstGeom prst="rect">
            <a:avLst/>
          </a:prstGeom>
        </p:spPr>
        <p:txBody>
          <a:bodyPr/>
          <a:lstStyle/>
          <a:p>
            <a:pPr algn="r">
              <a:defRPr/>
            </a:pPr>
            <a:fld id="{A78503A7-2DE5-40C4-9D7E-2063D0980571}" type="slidenum">
              <a:rPr lang="en-US" smtClean="0">
                <a:solidFill>
                  <a:schemeClr val="bg1">
                    <a:lumMod val="65000"/>
                  </a:schemeClr>
                </a:solidFill>
              </a:rPr>
              <a:pPr algn="r">
                <a:defRPr/>
              </a:pPr>
              <a:t>9</a:t>
            </a:fld>
            <a:endParaRPr lang="en-US" dirty="0">
              <a:solidFill>
                <a:schemeClr val="bg1">
                  <a:lumMod val="65000"/>
                </a:schemeClr>
              </a:solidFill>
            </a:endParaRPr>
          </a:p>
        </p:txBody>
      </p:sp>
      <p:sp>
        <p:nvSpPr>
          <p:cNvPr id="7" name="TextBox 6"/>
          <p:cNvSpPr txBox="1"/>
          <p:nvPr/>
        </p:nvSpPr>
        <p:spPr>
          <a:xfrm>
            <a:off x="6755055" y="5882485"/>
            <a:ext cx="1069432" cy="957354"/>
          </a:xfrm>
          <a:prstGeom prst="rect">
            <a:avLst/>
          </a:prstGeom>
          <a:solidFill>
            <a:schemeClr val="bg1"/>
          </a:solidFill>
        </p:spPr>
        <p:txBody>
          <a:bodyPr wrap="square" rtlCol="0">
            <a:spAutoFit/>
          </a:bodyPr>
          <a:lstStyle/>
          <a:p>
            <a:endParaRPr lang="en-NZ" dirty="0"/>
          </a:p>
        </p:txBody>
      </p:sp>
    </p:spTree>
    <p:custDataLst>
      <p:tags r:id="rId1"/>
    </p:custDataLst>
    <p:extLst>
      <p:ext uri="{BB962C8B-B14F-4D97-AF65-F5344CB8AC3E}">
        <p14:creationId xmlns:p14="http://schemas.microsoft.com/office/powerpoint/2010/main" val="8339433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ZLSJmHI5"/>
  <p:tag name="ARTICULATE_SLIDE_COUNT" val="42"/>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13008</TotalTime>
  <Words>3083</Words>
  <Application>Microsoft Office PowerPoint</Application>
  <PresentationFormat>On-screen Show (4:3)</PresentationFormat>
  <Paragraphs>462</Paragraphs>
  <Slides>42</Slides>
  <Notes>34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42</vt:i4>
      </vt:variant>
    </vt:vector>
  </HeadingPairs>
  <TitlesOfParts>
    <vt:vector size="48" baseType="lpstr">
      <vt:lpstr>ＭＳ Ｐゴシック</vt:lpstr>
      <vt:lpstr>ＭＳ Ｐゴシック</vt:lpstr>
      <vt:lpstr>Arial</vt:lpstr>
      <vt:lpstr>Calibri</vt:lpstr>
      <vt:lpstr>Lucida Sans</vt:lpstr>
      <vt:lpstr>Office Theme</vt:lpstr>
      <vt:lpstr> INFLUENZA  2018 Seasonal Influenza Campaign </vt:lpstr>
      <vt:lpstr>Main topics</vt:lpstr>
      <vt:lpstr>Two funded influenza vaccines </vt:lpstr>
      <vt:lpstr>Five key messages for 2018</vt:lpstr>
      <vt:lpstr>2018 promotional campaign </vt:lpstr>
      <vt:lpstr>Resources similar in 2018</vt:lpstr>
      <vt:lpstr>Influenza kit booklet for 2018</vt:lpstr>
      <vt:lpstr>2018 public campaign </vt:lpstr>
      <vt:lpstr>Eligibility</vt:lpstr>
      <vt:lpstr>Important dates</vt:lpstr>
      <vt:lpstr>Influenza vs. common cold</vt:lpstr>
      <vt:lpstr>Influenza complications</vt:lpstr>
      <vt:lpstr>SHIVERS- Hospital SARI and Influenza Cases 2017</vt:lpstr>
      <vt:lpstr>Flu vaccination 2018</vt:lpstr>
      <vt:lpstr>2018 funded influenza vaccines</vt:lpstr>
      <vt:lpstr>  2018 Unfunded influenza vaccines  Both are quadrivalent </vt:lpstr>
      <vt:lpstr>Precautions and contraindications</vt:lpstr>
      <vt:lpstr>Precautions and contraindications</vt:lpstr>
      <vt:lpstr>New precaution – influenza vaccine may be contraindicated or delayed</vt:lpstr>
      <vt:lpstr>Latex allergy </vt:lpstr>
      <vt:lpstr>Should healthcare workers be vaccinated?  YES</vt:lpstr>
      <vt:lpstr>You can transmit influenza  without knowing you are infected</vt:lpstr>
      <vt:lpstr>PowerPoint Presentation</vt:lpstr>
      <vt:lpstr>DHB-based staff vaccination</vt:lpstr>
      <vt:lpstr>Influenza vaccination and children</vt:lpstr>
      <vt:lpstr>Influenza and PCV 13</vt:lpstr>
      <vt:lpstr>Influenza &amp; older people</vt:lpstr>
      <vt:lpstr>Protect pregnant women and their babies</vt:lpstr>
      <vt:lpstr>Discuss and recommend to  pregnant women and their whānau</vt:lpstr>
      <vt:lpstr>Risks for pregnant women and babies</vt:lpstr>
      <vt:lpstr>Vaccination during pregnancy</vt:lpstr>
      <vt:lpstr>Vaccination and breastfeeding </vt:lpstr>
      <vt:lpstr>Ordering and delivery</vt:lpstr>
      <vt:lpstr>Questions?</vt:lpstr>
      <vt:lpstr>Cost</vt:lpstr>
      <vt:lpstr>Useful contacts</vt:lpstr>
      <vt:lpstr>Eligibility for funded vaccine</vt:lpstr>
      <vt:lpstr>Primary care consultation rates 2009 - 2017</vt:lpstr>
      <vt:lpstr>2018 funded quadrivalent vaccines:</vt:lpstr>
      <vt:lpstr>Safety of influenza vaccination</vt:lpstr>
      <vt:lpstr>World Health Organization recommendation</vt:lpstr>
      <vt:lpstr>Use of paracetamol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Office</dc:creator>
  <cp:lastModifiedBy>Trish Wells Morris</cp:lastModifiedBy>
  <cp:revision>342</cp:revision>
  <cp:lastPrinted>2018-01-21T21:18:53Z</cp:lastPrinted>
  <dcterms:created xsi:type="dcterms:W3CDTF">2013-01-24T02:03:11Z</dcterms:created>
  <dcterms:modified xsi:type="dcterms:W3CDTF">2018-03-05T01:18:27Z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A641F810-6A5B-4642-BBFC-9B640AC2EC5E</vt:lpwstr>
  </property>
  <property fmtid="{D5CDD505-2E9C-101B-9397-08002B2CF9AE}" pid="3" name="ArticulatePath">
    <vt:lpwstr>2018 Full Influenza pptDraft 270218 (2)</vt:lpwstr>
  </property>
</Properties>
</file>